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Banburi" panose="020B0604020202020204" charset="-34"/>
      <p:regular r:id="rId20"/>
    </p:embeddedFont>
    <p:embeddedFont>
      <p:font typeface="Banburi Medium" panose="020B0604020202020204" charset="-3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5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18.png"/><Relationship Id="rId1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1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51.jpeg"/><Relationship Id="rId4" Type="http://schemas.openxmlformats.org/officeDocument/2006/relationships/image" Target="../media/image2.pn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5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4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56.png"/><Relationship Id="rId4" Type="http://schemas.openxmlformats.org/officeDocument/2006/relationships/image" Target="../media/image17.png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hyperlink" Target="https://ddc.moph.go.th/ddce/news.php?news=47135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12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3.png"/><Relationship Id="rId14" Type="http://schemas.openxmlformats.org/officeDocument/2006/relationships/hyperlink" Target="https://shorturl.asia/Lsn3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hyperlink" Target="https://shorturl.asia/SQ6vG" TargetMode="External"/><Relationship Id="rId5" Type="http://schemas.openxmlformats.org/officeDocument/2006/relationships/image" Target="../media/image5.gif"/><Relationship Id="rId10" Type="http://schemas.openxmlformats.org/officeDocument/2006/relationships/hyperlink" Target="https://www.shorturl.asia/h4kej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ddc.moph.go.th/ddce/news.php?news=47135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hyperlink" Target="https://www.ddc.moph.go.th/uploads/ckeditor2/ddce/files/%E0%B9%82%E0%B8%84%E0%B8%A3%E0%B8%87%E0%B8%81%E0%B8%B2%E0%B8%A3%E0%B8%9B%E0%B8%A3%E0%B8%B0%E0%B8%8A%E0%B8%B8%E0%B8%A1%E0%B9%80%E0%B8%8A%E0%B8%B4%E0%B8%87%E0%B8%9B%E0%B8%8F%E0%B8%B4%E0%B8%9A%E0%B8%B1%E0%B8%95%E0%B8%B4%E0%B8%81%E0%B8%B2%E0%B8%A3%E0%B8%9E%E0%B8%B1%E0%B8%92%E0%B8%99%E0%B8%B2%E0%B8%A8%E0%B8%B1%E0%B8%81%E0%B8%A2%E0%B8%A0%E0%B8%B2%E0%B8%9E%E0%B8%9A%E0%B8%B8%E0%B8%84%E0%B8%A5%E0%B8%B2%E0%B8%81%E0%B8%A3%E0%B8%A0%E0%B8%B2%E0%B8%84%E0%B8%A3%E0%B8%B1%E0%B8%90.pdf" TargetMode="External"/><Relationship Id="rId5" Type="http://schemas.openxmlformats.org/officeDocument/2006/relationships/image" Target="../media/image5.gif"/><Relationship Id="rId10" Type="http://schemas.openxmlformats.org/officeDocument/2006/relationships/image" Target="../media/image29.jpeg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1.png"/><Relationship Id="rId4" Type="http://schemas.openxmlformats.org/officeDocument/2006/relationships/image" Target="../media/image17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450608"/>
            <a:ext cx="14382205" cy="7687722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78610" y="3001736"/>
            <a:ext cx="1463695" cy="3199334"/>
          </a:xfrm>
          <a:custGeom>
            <a:avLst/>
            <a:gdLst/>
            <a:ahLst/>
            <a:cxnLst/>
            <a:rect l="l" t="t" r="r" b="b"/>
            <a:pathLst>
              <a:path w="1463695" h="3199334">
                <a:moveTo>
                  <a:pt x="0" y="0"/>
                </a:moveTo>
                <a:lnTo>
                  <a:pt x="1463695" y="0"/>
                </a:lnTo>
                <a:lnTo>
                  <a:pt x="1463695" y="3199334"/>
                </a:lnTo>
                <a:lnTo>
                  <a:pt x="0" y="3199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643735" flipH="1">
            <a:off x="10313420" y="8211265"/>
            <a:ext cx="1127650" cy="2464810"/>
          </a:xfrm>
          <a:custGeom>
            <a:avLst/>
            <a:gdLst/>
            <a:ahLst/>
            <a:cxnLst/>
            <a:rect l="l" t="t" r="r" b="b"/>
            <a:pathLst>
              <a:path w="1127650" h="2464810">
                <a:moveTo>
                  <a:pt x="1127650" y="0"/>
                </a:moveTo>
                <a:lnTo>
                  <a:pt x="0" y="0"/>
                </a:lnTo>
                <a:lnTo>
                  <a:pt x="0" y="2464810"/>
                </a:lnTo>
                <a:lnTo>
                  <a:pt x="1127650" y="2464810"/>
                </a:lnTo>
                <a:lnTo>
                  <a:pt x="112765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46495" y="5483104"/>
            <a:ext cx="7568587" cy="7038786"/>
          </a:xfrm>
          <a:custGeom>
            <a:avLst/>
            <a:gdLst/>
            <a:ahLst/>
            <a:cxnLst/>
            <a:rect l="l" t="t" r="r" b="b"/>
            <a:pathLst>
              <a:path w="7568587" h="7038786">
                <a:moveTo>
                  <a:pt x="0" y="0"/>
                </a:moveTo>
                <a:lnTo>
                  <a:pt x="7568587" y="0"/>
                </a:lnTo>
                <a:lnTo>
                  <a:pt x="7568587" y="7038786"/>
                </a:lnTo>
                <a:lnTo>
                  <a:pt x="0" y="7038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16842">
            <a:off x="11311937" y="7799334"/>
            <a:ext cx="2948099" cy="3963831"/>
          </a:xfrm>
          <a:custGeom>
            <a:avLst/>
            <a:gdLst/>
            <a:ahLst/>
            <a:cxnLst/>
            <a:rect l="l" t="t" r="r" b="b"/>
            <a:pathLst>
              <a:path w="2948099" h="3963831">
                <a:moveTo>
                  <a:pt x="0" y="0"/>
                </a:moveTo>
                <a:lnTo>
                  <a:pt x="2948099" y="0"/>
                </a:lnTo>
                <a:lnTo>
                  <a:pt x="2948099" y="3963831"/>
                </a:lnTo>
                <a:lnTo>
                  <a:pt x="0" y="3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75767" y="4260101"/>
            <a:ext cx="15064455" cy="2485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4"/>
              </a:lnSpc>
            </a:pPr>
            <a:r>
              <a:rPr lang="en-US" sz="7131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การดำเนินงานตามแผนปฏิบัติการ</a:t>
            </a:r>
          </a:p>
          <a:p>
            <a:pPr algn="ctr">
              <a:lnSpc>
                <a:spcPts val="9984"/>
              </a:lnSpc>
            </a:pPr>
            <a:endParaRPr lang="en-US" sz="7131" b="1">
              <a:solidFill>
                <a:srgbClr val="F2554A"/>
              </a:solidFill>
              <a:latin typeface="Banburi Medium"/>
              <a:ea typeface="Banburi Medium"/>
              <a:cs typeface="Banburi Medium"/>
              <a:sym typeface="Banburi Medium"/>
            </a:endParaRPr>
          </a:p>
        </p:txBody>
      </p:sp>
      <p:sp>
        <p:nvSpPr>
          <p:cNvPr id="10" name="Freeform 10"/>
          <p:cNvSpPr/>
          <p:nvPr/>
        </p:nvSpPr>
        <p:spPr>
          <a:xfrm rot="-10642895" flipV="1">
            <a:off x="-1431720" y="5738907"/>
            <a:ext cx="7568587" cy="7038786"/>
          </a:xfrm>
          <a:custGeom>
            <a:avLst/>
            <a:gdLst/>
            <a:ahLst/>
            <a:cxnLst/>
            <a:rect l="l" t="t" r="r" b="b"/>
            <a:pathLst>
              <a:path w="7568587" h="7038786">
                <a:moveTo>
                  <a:pt x="0" y="7038786"/>
                </a:moveTo>
                <a:lnTo>
                  <a:pt x="7568587" y="7038786"/>
                </a:lnTo>
                <a:lnTo>
                  <a:pt x="7568587" y="0"/>
                </a:lnTo>
                <a:lnTo>
                  <a:pt x="0" y="0"/>
                </a:lnTo>
                <a:lnTo>
                  <a:pt x="0" y="7038786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16842">
            <a:off x="17030461" y="6421616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4"/>
                </a:lnTo>
                <a:lnTo>
                  <a:pt x="0" y="27714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884353" flipH="1">
            <a:off x="5130924" y="8340877"/>
            <a:ext cx="1463695" cy="3199334"/>
          </a:xfrm>
          <a:custGeom>
            <a:avLst/>
            <a:gdLst/>
            <a:ahLst/>
            <a:cxnLst/>
            <a:rect l="l" t="t" r="r" b="b"/>
            <a:pathLst>
              <a:path w="1463695" h="3199334">
                <a:moveTo>
                  <a:pt x="1463696" y="0"/>
                </a:moveTo>
                <a:lnTo>
                  <a:pt x="0" y="0"/>
                </a:lnTo>
                <a:lnTo>
                  <a:pt x="0" y="3199334"/>
                </a:lnTo>
                <a:lnTo>
                  <a:pt x="1463696" y="3199334"/>
                </a:lnTo>
                <a:lnTo>
                  <a:pt x="14636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965394">
            <a:off x="3147661" y="8395548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14501">
            <a:off x="470009" y="3293349"/>
            <a:ext cx="1194841" cy="2611674"/>
          </a:xfrm>
          <a:custGeom>
            <a:avLst/>
            <a:gdLst/>
            <a:ahLst/>
            <a:cxnLst/>
            <a:rect l="l" t="t" r="r" b="b"/>
            <a:pathLst>
              <a:path w="1194841" h="2611674">
                <a:moveTo>
                  <a:pt x="0" y="0"/>
                </a:moveTo>
                <a:lnTo>
                  <a:pt x="1194841" y="0"/>
                </a:lnTo>
                <a:lnTo>
                  <a:pt x="1194841" y="2611674"/>
                </a:lnTo>
                <a:lnTo>
                  <a:pt x="0" y="2611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63355">
            <a:off x="-1474050" y="4708290"/>
            <a:ext cx="2948099" cy="3963831"/>
          </a:xfrm>
          <a:custGeom>
            <a:avLst/>
            <a:gdLst/>
            <a:ahLst/>
            <a:cxnLst/>
            <a:rect l="l" t="t" r="r" b="b"/>
            <a:pathLst>
              <a:path w="2948099" h="3963831">
                <a:moveTo>
                  <a:pt x="0" y="0"/>
                </a:moveTo>
                <a:lnTo>
                  <a:pt x="2948100" y="0"/>
                </a:lnTo>
                <a:lnTo>
                  <a:pt x="2948100" y="3963831"/>
                </a:lnTo>
                <a:lnTo>
                  <a:pt x="0" y="3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211046">
            <a:off x="15246875" y="1055359"/>
            <a:ext cx="1912904" cy="1831605"/>
          </a:xfrm>
          <a:custGeom>
            <a:avLst/>
            <a:gdLst/>
            <a:ahLst/>
            <a:cxnLst/>
            <a:rect l="l" t="t" r="r" b="b"/>
            <a:pathLst>
              <a:path w="1912904" h="1831605">
                <a:moveTo>
                  <a:pt x="0" y="0"/>
                </a:moveTo>
                <a:lnTo>
                  <a:pt x="1912904" y="0"/>
                </a:lnTo>
                <a:lnTo>
                  <a:pt x="1912904" y="1831606"/>
                </a:lnTo>
                <a:lnTo>
                  <a:pt x="0" y="1831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258393" flipH="1">
            <a:off x="1265678" y="923392"/>
            <a:ext cx="3327271" cy="3185862"/>
          </a:xfrm>
          <a:custGeom>
            <a:avLst/>
            <a:gdLst/>
            <a:ahLst/>
            <a:cxnLst/>
            <a:rect l="l" t="t" r="r" b="b"/>
            <a:pathLst>
              <a:path w="3327271" h="3185862">
                <a:moveTo>
                  <a:pt x="3327271" y="0"/>
                </a:moveTo>
                <a:lnTo>
                  <a:pt x="0" y="0"/>
                </a:lnTo>
                <a:lnTo>
                  <a:pt x="0" y="3185862"/>
                </a:lnTo>
                <a:lnTo>
                  <a:pt x="3327271" y="3185862"/>
                </a:lnTo>
                <a:lnTo>
                  <a:pt x="332727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565894" y="-52208"/>
            <a:ext cx="2722106" cy="2806295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4458654" y="5490721"/>
            <a:ext cx="9852501" cy="1433091"/>
          </a:xfrm>
          <a:custGeom>
            <a:avLst/>
            <a:gdLst/>
            <a:ahLst/>
            <a:cxnLst/>
            <a:rect l="l" t="t" r="r" b="b"/>
            <a:pathLst>
              <a:path w="9852501" h="1433091">
                <a:moveTo>
                  <a:pt x="0" y="0"/>
                </a:moveTo>
                <a:lnTo>
                  <a:pt x="9852501" y="0"/>
                </a:lnTo>
                <a:lnTo>
                  <a:pt x="9852501" y="1433091"/>
                </a:lnTo>
                <a:lnTo>
                  <a:pt x="0" y="14330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828334" y="781588"/>
            <a:ext cx="2979321" cy="2979321"/>
          </a:xfrm>
          <a:custGeom>
            <a:avLst/>
            <a:gdLst/>
            <a:ahLst/>
            <a:cxnLst/>
            <a:rect l="l" t="t" r="r" b="b"/>
            <a:pathLst>
              <a:path w="2979321" h="2979321">
                <a:moveTo>
                  <a:pt x="0" y="0"/>
                </a:moveTo>
                <a:lnTo>
                  <a:pt x="2979321" y="0"/>
                </a:lnTo>
                <a:lnTo>
                  <a:pt x="2979321" y="2979321"/>
                </a:lnTo>
                <a:lnTo>
                  <a:pt x="0" y="29793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184038" y="3048439"/>
            <a:ext cx="426791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ผลความสำเร็จของ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69295" y="7028616"/>
            <a:ext cx="769739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กองควบคุมโรคและภัยสุขภาพในภาวะฉุกเฉิน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677526" y="5678312"/>
            <a:ext cx="9414758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ส่งเสริมคุณธรรมของหน่วยงาน</a:t>
            </a:r>
          </a:p>
        </p:txBody>
      </p:sp>
      <p:pic>
        <p:nvPicPr>
          <p:cNvPr id="24" name="Picture 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" end="3400.6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24831" y="9002497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24"/>
                </p:tgtEl>
              </p:cBhvr>
            </p:cmd>
            <p:audio>
              <p:cMediaNode vol="100000" showWhenStopped="0">
                <p:cTn id="3"/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BE4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338080" y="4938921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643735" flipH="1">
            <a:off x="12052947" y="8860935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8" y="0"/>
                </a:moveTo>
                <a:lnTo>
                  <a:pt x="0" y="0"/>
                </a:lnTo>
                <a:lnTo>
                  <a:pt x="0" y="1844980"/>
                </a:lnTo>
                <a:lnTo>
                  <a:pt x="844078" y="1844980"/>
                </a:lnTo>
                <a:lnTo>
                  <a:pt x="84407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316842">
            <a:off x="12800365" y="8552593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316842">
            <a:off x="17080843" y="7521332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073867" flipV="1">
            <a:off x="-2036724" y="-1135552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5268732"/>
                </a:moveTo>
                <a:lnTo>
                  <a:pt x="5665303" y="5268732"/>
                </a:lnTo>
                <a:lnTo>
                  <a:pt x="5665303" y="0"/>
                </a:lnTo>
                <a:lnTo>
                  <a:pt x="0" y="0"/>
                </a:lnTo>
                <a:lnTo>
                  <a:pt x="0" y="526873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453381" flipH="1">
            <a:off x="-391080" y="2900627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1095618" y="0"/>
                </a:moveTo>
                <a:lnTo>
                  <a:pt x="0" y="0"/>
                </a:lnTo>
                <a:lnTo>
                  <a:pt x="0" y="2394792"/>
                </a:lnTo>
                <a:lnTo>
                  <a:pt x="1095618" y="2394792"/>
                </a:lnTo>
                <a:lnTo>
                  <a:pt x="10956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34422">
            <a:off x="-433653" y="180727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4654526">
            <a:off x="3879285" y="-268042"/>
            <a:ext cx="894372" cy="1954913"/>
          </a:xfrm>
          <a:custGeom>
            <a:avLst/>
            <a:gdLst/>
            <a:ahLst/>
            <a:cxnLst/>
            <a:rect l="l" t="t" r="r" b="b"/>
            <a:pathLst>
              <a:path w="894372" h="1954913">
                <a:moveTo>
                  <a:pt x="0" y="0"/>
                </a:moveTo>
                <a:lnTo>
                  <a:pt x="894372" y="0"/>
                </a:lnTo>
                <a:lnTo>
                  <a:pt x="894372" y="1954912"/>
                </a:lnTo>
                <a:lnTo>
                  <a:pt x="0" y="195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6532383">
            <a:off x="1699077" y="-1649069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1"/>
                </a:lnTo>
                <a:lnTo>
                  <a:pt x="0" y="2967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25056" y="7943424"/>
            <a:ext cx="2273268" cy="2343576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6898886" y="2782183"/>
            <a:ext cx="4490228" cy="2532598"/>
          </a:xfrm>
          <a:custGeom>
            <a:avLst/>
            <a:gdLst/>
            <a:ahLst/>
            <a:cxnLst/>
            <a:rect l="l" t="t" r="r" b="b"/>
            <a:pathLst>
              <a:path w="4490228" h="2532598">
                <a:moveTo>
                  <a:pt x="0" y="0"/>
                </a:moveTo>
                <a:lnTo>
                  <a:pt x="4490228" y="0"/>
                </a:lnTo>
                <a:lnTo>
                  <a:pt x="4490228" y="2532599"/>
                </a:lnTo>
                <a:lnTo>
                  <a:pt x="0" y="25325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79303" y="5413862"/>
            <a:ext cx="4119582" cy="2668052"/>
          </a:xfrm>
          <a:custGeom>
            <a:avLst/>
            <a:gdLst/>
            <a:ahLst/>
            <a:cxnLst/>
            <a:rect l="l" t="t" r="r" b="b"/>
            <a:pathLst>
              <a:path w="4119582" h="2668052">
                <a:moveTo>
                  <a:pt x="0" y="0"/>
                </a:moveTo>
                <a:lnTo>
                  <a:pt x="4119583" y="0"/>
                </a:lnTo>
                <a:lnTo>
                  <a:pt x="4119583" y="2668052"/>
                </a:lnTo>
                <a:lnTo>
                  <a:pt x="0" y="26680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89114" y="5413862"/>
            <a:ext cx="4119582" cy="2668052"/>
          </a:xfrm>
          <a:custGeom>
            <a:avLst/>
            <a:gdLst/>
            <a:ahLst/>
            <a:cxnLst/>
            <a:rect l="l" t="t" r="r" b="b"/>
            <a:pathLst>
              <a:path w="4119582" h="2668052">
                <a:moveTo>
                  <a:pt x="0" y="0"/>
                </a:moveTo>
                <a:lnTo>
                  <a:pt x="4119583" y="0"/>
                </a:lnTo>
                <a:lnTo>
                  <a:pt x="4119583" y="2668052"/>
                </a:lnTo>
                <a:lnTo>
                  <a:pt x="0" y="26680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17" r="-3617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425056" y="6818829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2" y="0"/>
                </a:lnTo>
                <a:lnTo>
                  <a:pt x="5665302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166181" y="408678"/>
            <a:ext cx="8490231" cy="94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2"/>
              </a:lnSpc>
            </a:pPr>
            <a:r>
              <a:rPr lang="en-US" sz="5587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10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48426" y="1394039"/>
            <a:ext cx="11925741" cy="102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กิจกรรมสร้างเครือข่ายคุณธรรมจริยธรรม ร่วมกับหน่วยงานภายใน</a:t>
            </a:r>
          </a:p>
          <a:p>
            <a:pPr marL="0" lvl="0" indent="0"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และภายนอก สนับสนุนยาและเวชภัณฑ์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751546" y="-431466"/>
            <a:ext cx="2281759" cy="2281759"/>
          </a:xfrm>
          <a:custGeom>
            <a:avLst/>
            <a:gdLst/>
            <a:ahLst/>
            <a:cxnLst/>
            <a:rect l="l" t="t" r="r" b="b"/>
            <a:pathLst>
              <a:path w="2281759" h="2281759">
                <a:moveTo>
                  <a:pt x="0" y="0"/>
                </a:moveTo>
                <a:lnTo>
                  <a:pt x="2281759" y="0"/>
                </a:lnTo>
                <a:lnTo>
                  <a:pt x="2281759" y="2281759"/>
                </a:lnTo>
                <a:lnTo>
                  <a:pt x="0" y="22817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299639"/>
            <a:ext cx="14382205" cy="8454273"/>
            <a:chOff x="0" y="0"/>
            <a:chExt cx="1992378" cy="1171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171177"/>
            </a:xfrm>
            <a:custGeom>
              <a:avLst/>
              <a:gdLst/>
              <a:ahLst/>
              <a:cxnLst/>
              <a:rect l="l" t="t" r="r" b="b"/>
              <a:pathLst>
                <a:path w="1992378" h="1171177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091759"/>
                  </a:lnTo>
                  <a:cubicBezTo>
                    <a:pt x="43699" y="1091759"/>
                    <a:pt x="79418" y="1127098"/>
                    <a:pt x="79418" y="1171177"/>
                  </a:cubicBezTo>
                  <a:lnTo>
                    <a:pt x="1912960" y="1171177"/>
                  </a:lnTo>
                  <a:cubicBezTo>
                    <a:pt x="1912960" y="1127478"/>
                    <a:pt x="1948299" y="1091759"/>
                    <a:pt x="1992378" y="1091759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133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69283" flipH="1">
            <a:off x="1028700" y="2250572"/>
            <a:ext cx="1537906" cy="4114800"/>
          </a:xfrm>
          <a:custGeom>
            <a:avLst/>
            <a:gdLst/>
            <a:ahLst/>
            <a:cxnLst/>
            <a:rect l="l" t="t" r="r" b="b"/>
            <a:pathLst>
              <a:path w="1537906" h="4114800">
                <a:moveTo>
                  <a:pt x="1537906" y="0"/>
                </a:moveTo>
                <a:lnTo>
                  <a:pt x="0" y="0"/>
                </a:lnTo>
                <a:lnTo>
                  <a:pt x="0" y="4114800"/>
                </a:lnTo>
                <a:lnTo>
                  <a:pt x="1537906" y="4114800"/>
                </a:lnTo>
                <a:lnTo>
                  <a:pt x="15379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9131">
            <a:off x="57275" y="5088957"/>
            <a:ext cx="3068190" cy="3357801"/>
          </a:xfrm>
          <a:custGeom>
            <a:avLst/>
            <a:gdLst/>
            <a:ahLst/>
            <a:cxnLst/>
            <a:rect l="l" t="t" r="r" b="b"/>
            <a:pathLst>
              <a:path w="3068190" h="3357801">
                <a:moveTo>
                  <a:pt x="0" y="0"/>
                </a:moveTo>
                <a:lnTo>
                  <a:pt x="3068190" y="0"/>
                </a:lnTo>
                <a:lnTo>
                  <a:pt x="3068190" y="3357801"/>
                </a:lnTo>
                <a:lnTo>
                  <a:pt x="0" y="335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67819">
            <a:off x="4004506" y="8028894"/>
            <a:ext cx="1034880" cy="2262033"/>
          </a:xfrm>
          <a:custGeom>
            <a:avLst/>
            <a:gdLst/>
            <a:ahLst/>
            <a:cxnLst/>
            <a:rect l="l" t="t" r="r" b="b"/>
            <a:pathLst>
              <a:path w="1034880" h="2262033">
                <a:moveTo>
                  <a:pt x="0" y="0"/>
                </a:moveTo>
                <a:lnTo>
                  <a:pt x="1034880" y="0"/>
                </a:lnTo>
                <a:lnTo>
                  <a:pt x="1034880" y="2262033"/>
                </a:lnTo>
                <a:lnTo>
                  <a:pt x="0" y="2262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86049">
            <a:off x="1064205" y="6466400"/>
            <a:ext cx="1483599" cy="1725116"/>
          </a:xfrm>
          <a:custGeom>
            <a:avLst/>
            <a:gdLst/>
            <a:ahLst/>
            <a:cxnLst/>
            <a:rect l="l" t="t" r="r" b="b"/>
            <a:pathLst>
              <a:path w="1483599" h="1725116">
                <a:moveTo>
                  <a:pt x="0" y="0"/>
                </a:moveTo>
                <a:lnTo>
                  <a:pt x="1483599" y="0"/>
                </a:lnTo>
                <a:lnTo>
                  <a:pt x="1483599" y="1725115"/>
                </a:lnTo>
                <a:lnTo>
                  <a:pt x="0" y="1725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5345" y="7425060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325345" y="7328958"/>
            <a:ext cx="3702571" cy="2531633"/>
          </a:xfrm>
          <a:custGeom>
            <a:avLst/>
            <a:gdLst/>
            <a:ahLst/>
            <a:cxnLst/>
            <a:rect l="l" t="t" r="r" b="b"/>
            <a:pathLst>
              <a:path w="3702571" h="2531633">
                <a:moveTo>
                  <a:pt x="3702572" y="0"/>
                </a:moveTo>
                <a:lnTo>
                  <a:pt x="0" y="0"/>
                </a:lnTo>
                <a:lnTo>
                  <a:pt x="0" y="2531633"/>
                </a:lnTo>
                <a:lnTo>
                  <a:pt x="3702572" y="2531633"/>
                </a:lnTo>
                <a:lnTo>
                  <a:pt x="370257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64085">
            <a:off x="15206249" y="4578840"/>
            <a:ext cx="3326239" cy="3184874"/>
          </a:xfrm>
          <a:custGeom>
            <a:avLst/>
            <a:gdLst/>
            <a:ahLst/>
            <a:cxnLst/>
            <a:rect l="l" t="t" r="r" b="b"/>
            <a:pathLst>
              <a:path w="3326239" h="3184874">
                <a:moveTo>
                  <a:pt x="0" y="0"/>
                </a:moveTo>
                <a:lnTo>
                  <a:pt x="3326239" y="0"/>
                </a:lnTo>
                <a:lnTo>
                  <a:pt x="3326239" y="3184874"/>
                </a:lnTo>
                <a:lnTo>
                  <a:pt x="0" y="3184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95233" y="3641530"/>
            <a:ext cx="2138222" cy="2822452"/>
          </a:xfrm>
          <a:custGeom>
            <a:avLst/>
            <a:gdLst/>
            <a:ahLst/>
            <a:cxnLst/>
            <a:rect l="l" t="t" r="r" b="b"/>
            <a:pathLst>
              <a:path w="2138222" h="2822452">
                <a:moveTo>
                  <a:pt x="0" y="0"/>
                </a:moveTo>
                <a:lnTo>
                  <a:pt x="2138222" y="0"/>
                </a:lnTo>
                <a:lnTo>
                  <a:pt x="2138222" y="2822452"/>
                </a:lnTo>
                <a:lnTo>
                  <a:pt x="0" y="28224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163702" y="3641530"/>
            <a:ext cx="2202133" cy="2822452"/>
          </a:xfrm>
          <a:custGeom>
            <a:avLst/>
            <a:gdLst/>
            <a:ahLst/>
            <a:cxnLst/>
            <a:rect l="l" t="t" r="r" b="b"/>
            <a:pathLst>
              <a:path w="2202133" h="2822452">
                <a:moveTo>
                  <a:pt x="0" y="0"/>
                </a:moveTo>
                <a:lnTo>
                  <a:pt x="2202134" y="0"/>
                </a:lnTo>
                <a:lnTo>
                  <a:pt x="2202134" y="2822452"/>
                </a:lnTo>
                <a:lnTo>
                  <a:pt x="0" y="2822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78798" y="3641530"/>
            <a:ext cx="2127922" cy="2822452"/>
          </a:xfrm>
          <a:custGeom>
            <a:avLst/>
            <a:gdLst/>
            <a:ahLst/>
            <a:cxnLst/>
            <a:rect l="l" t="t" r="r" b="b"/>
            <a:pathLst>
              <a:path w="2127922" h="2822452">
                <a:moveTo>
                  <a:pt x="0" y="0"/>
                </a:moveTo>
                <a:lnTo>
                  <a:pt x="2127922" y="0"/>
                </a:lnTo>
                <a:lnTo>
                  <a:pt x="2127922" y="2822452"/>
                </a:lnTo>
                <a:lnTo>
                  <a:pt x="0" y="2822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111118" y="3641530"/>
            <a:ext cx="3675726" cy="2814249"/>
          </a:xfrm>
          <a:custGeom>
            <a:avLst/>
            <a:gdLst/>
            <a:ahLst/>
            <a:cxnLst/>
            <a:rect l="l" t="t" r="r" b="b"/>
            <a:pathLst>
              <a:path w="3675726" h="2814249">
                <a:moveTo>
                  <a:pt x="0" y="0"/>
                </a:moveTo>
                <a:lnTo>
                  <a:pt x="3675726" y="0"/>
                </a:lnTo>
                <a:lnTo>
                  <a:pt x="3675726" y="2814248"/>
                </a:lnTo>
                <a:lnTo>
                  <a:pt x="0" y="281424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30" b="-1497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906897" y="7143611"/>
            <a:ext cx="1999365" cy="2366841"/>
          </a:xfrm>
          <a:custGeom>
            <a:avLst/>
            <a:gdLst/>
            <a:ahLst/>
            <a:cxnLst/>
            <a:rect l="l" t="t" r="r" b="b"/>
            <a:pathLst>
              <a:path w="1999365" h="2366841">
                <a:moveTo>
                  <a:pt x="0" y="0"/>
                </a:moveTo>
                <a:lnTo>
                  <a:pt x="1999366" y="0"/>
                </a:lnTo>
                <a:lnTo>
                  <a:pt x="1999366" y="2366841"/>
                </a:lnTo>
                <a:lnTo>
                  <a:pt x="0" y="23668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961" r="-4961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031386" y="7143611"/>
            <a:ext cx="2067241" cy="2366841"/>
          </a:xfrm>
          <a:custGeom>
            <a:avLst/>
            <a:gdLst/>
            <a:ahLst/>
            <a:cxnLst/>
            <a:rect l="l" t="t" r="r" b="b"/>
            <a:pathLst>
              <a:path w="2067241" h="2366841">
                <a:moveTo>
                  <a:pt x="0" y="0"/>
                </a:moveTo>
                <a:lnTo>
                  <a:pt x="2067241" y="0"/>
                </a:lnTo>
                <a:lnTo>
                  <a:pt x="2067241" y="2366841"/>
                </a:lnTo>
                <a:lnTo>
                  <a:pt x="0" y="2366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828877" y="371310"/>
            <a:ext cx="10630246" cy="92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2"/>
              </a:lnSpc>
              <a:spcBef>
                <a:spcPct val="0"/>
              </a:spcBef>
            </a:pPr>
            <a:r>
              <a:rPr lang="en-US" sz="5373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152718" y="1474591"/>
            <a:ext cx="9982563" cy="1446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3432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กิจกรรมจิตอาสาซ่อมเครื่องใช้ไฟฟ้าให้กับบุคลากร</a:t>
            </a:r>
          </a:p>
          <a:p>
            <a:pPr algn="ctr">
              <a:lnSpc>
                <a:spcPts val="5973"/>
              </a:lnSpc>
            </a:pPr>
            <a:r>
              <a:rPr lang="en-US" sz="3432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กองครฉ. (รอบ 6 เดือน)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7796" y="3037123"/>
            <a:ext cx="7217071" cy="499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2481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เปลี่ยนแบตเตอรี่โทรศัพท์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06580" y="3141951"/>
            <a:ext cx="7217071" cy="499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2481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ติดฟิมล์กระจกโทรศัพท์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70262" y="6578282"/>
            <a:ext cx="7217071" cy="499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8"/>
              </a:lnSpc>
            </a:pPr>
            <a:r>
              <a:rPr lang="en-US" sz="2481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ซ่อมพัดลม</a:t>
            </a:r>
          </a:p>
        </p:txBody>
      </p:sp>
      <p:sp>
        <p:nvSpPr>
          <p:cNvPr id="23" name="Freeform 23"/>
          <p:cNvSpPr/>
          <p:nvPr/>
        </p:nvSpPr>
        <p:spPr>
          <a:xfrm>
            <a:off x="15930902" y="-381717"/>
            <a:ext cx="2205104" cy="2205104"/>
          </a:xfrm>
          <a:custGeom>
            <a:avLst/>
            <a:gdLst/>
            <a:ahLst/>
            <a:cxnLst/>
            <a:rect l="l" t="t" r="r" b="b"/>
            <a:pathLst>
              <a:path w="2205104" h="2205104">
                <a:moveTo>
                  <a:pt x="0" y="0"/>
                </a:moveTo>
                <a:lnTo>
                  <a:pt x="2205104" y="0"/>
                </a:lnTo>
                <a:lnTo>
                  <a:pt x="2205104" y="2205104"/>
                </a:lnTo>
                <a:lnTo>
                  <a:pt x="0" y="22051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5875" y="1299639"/>
            <a:ext cx="14382205" cy="7687722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700000" flipH="1">
            <a:off x="424852" y="1236270"/>
            <a:ext cx="2211840" cy="2117837"/>
          </a:xfrm>
          <a:custGeom>
            <a:avLst/>
            <a:gdLst/>
            <a:ahLst/>
            <a:cxnLst/>
            <a:rect l="l" t="t" r="r" b="b"/>
            <a:pathLst>
              <a:path w="2211840" h="2117837">
                <a:moveTo>
                  <a:pt x="2211840" y="0"/>
                </a:moveTo>
                <a:lnTo>
                  <a:pt x="0" y="0"/>
                </a:lnTo>
                <a:lnTo>
                  <a:pt x="0" y="2117837"/>
                </a:lnTo>
                <a:lnTo>
                  <a:pt x="2211840" y="2117837"/>
                </a:lnTo>
                <a:lnTo>
                  <a:pt x="221184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38080" y="4938921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643735" flipH="1">
            <a:off x="12052947" y="8860935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8" y="0"/>
                </a:moveTo>
                <a:lnTo>
                  <a:pt x="0" y="0"/>
                </a:lnTo>
                <a:lnTo>
                  <a:pt x="0" y="1844980"/>
                </a:lnTo>
                <a:lnTo>
                  <a:pt x="844078" y="1844980"/>
                </a:lnTo>
                <a:lnTo>
                  <a:pt x="8440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25056" y="6818829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2" y="0"/>
                </a:lnTo>
                <a:lnTo>
                  <a:pt x="5665302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316842">
            <a:off x="12800365" y="8552593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316842">
            <a:off x="17080843" y="7521332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29579" y="3427096"/>
            <a:ext cx="3251556" cy="2451993"/>
          </a:xfrm>
          <a:custGeom>
            <a:avLst/>
            <a:gdLst/>
            <a:ahLst/>
            <a:cxnLst/>
            <a:rect l="l" t="t" r="r" b="b"/>
            <a:pathLst>
              <a:path w="3251556" h="2451993">
                <a:moveTo>
                  <a:pt x="0" y="0"/>
                </a:moveTo>
                <a:lnTo>
                  <a:pt x="3251557" y="0"/>
                </a:lnTo>
                <a:lnTo>
                  <a:pt x="3251557" y="2451993"/>
                </a:lnTo>
                <a:lnTo>
                  <a:pt x="0" y="2451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49171" y="3427096"/>
            <a:ext cx="3984489" cy="2451993"/>
          </a:xfrm>
          <a:custGeom>
            <a:avLst/>
            <a:gdLst/>
            <a:ahLst/>
            <a:cxnLst/>
            <a:rect l="l" t="t" r="r" b="b"/>
            <a:pathLst>
              <a:path w="3984489" h="2451993">
                <a:moveTo>
                  <a:pt x="0" y="0"/>
                </a:moveTo>
                <a:lnTo>
                  <a:pt x="3984489" y="0"/>
                </a:lnTo>
                <a:lnTo>
                  <a:pt x="3984489" y="2451993"/>
                </a:lnTo>
                <a:lnTo>
                  <a:pt x="0" y="2451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64941" y="3427096"/>
            <a:ext cx="3981075" cy="2473953"/>
          </a:xfrm>
          <a:custGeom>
            <a:avLst/>
            <a:gdLst/>
            <a:ahLst/>
            <a:cxnLst/>
            <a:rect l="l" t="t" r="r" b="b"/>
            <a:pathLst>
              <a:path w="3981075" h="2473953">
                <a:moveTo>
                  <a:pt x="0" y="0"/>
                </a:moveTo>
                <a:lnTo>
                  <a:pt x="3981074" y="0"/>
                </a:lnTo>
                <a:lnTo>
                  <a:pt x="3981074" y="2473953"/>
                </a:lnTo>
                <a:lnTo>
                  <a:pt x="0" y="2473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855357" y="6021964"/>
            <a:ext cx="3506311" cy="2629733"/>
          </a:xfrm>
          <a:custGeom>
            <a:avLst/>
            <a:gdLst/>
            <a:ahLst/>
            <a:cxnLst/>
            <a:rect l="l" t="t" r="r" b="b"/>
            <a:pathLst>
              <a:path w="3506311" h="2629733">
                <a:moveTo>
                  <a:pt x="0" y="0"/>
                </a:moveTo>
                <a:lnTo>
                  <a:pt x="3506311" y="0"/>
                </a:lnTo>
                <a:lnTo>
                  <a:pt x="3506311" y="2629733"/>
                </a:lnTo>
                <a:lnTo>
                  <a:pt x="0" y="262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49429" y="6021964"/>
            <a:ext cx="3741573" cy="2629733"/>
          </a:xfrm>
          <a:custGeom>
            <a:avLst/>
            <a:gdLst/>
            <a:ahLst/>
            <a:cxnLst/>
            <a:rect l="l" t="t" r="r" b="b"/>
            <a:pathLst>
              <a:path w="3741573" h="2629733">
                <a:moveTo>
                  <a:pt x="0" y="0"/>
                </a:moveTo>
                <a:lnTo>
                  <a:pt x="3741574" y="0"/>
                </a:lnTo>
                <a:lnTo>
                  <a:pt x="3741574" y="2629733"/>
                </a:lnTo>
                <a:lnTo>
                  <a:pt x="0" y="2629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198" t="-55957" r="-17892" b="-9267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091845" y="2015878"/>
            <a:ext cx="638314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55226" y="2758821"/>
            <a:ext cx="10790790" cy="52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7"/>
              </a:lnSpc>
            </a:pPr>
            <a:r>
              <a:rPr lang="en-US" sz="26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กิจกรรมบริจาคโลหิตให้กับสภากาชาดไทยหรือโรงพยาบาลต่างๆ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649777" y="-318135"/>
            <a:ext cx="2472225" cy="2410213"/>
          </a:xfrm>
          <a:custGeom>
            <a:avLst/>
            <a:gdLst/>
            <a:ahLst/>
            <a:cxnLst/>
            <a:rect l="l" t="t" r="r" b="b"/>
            <a:pathLst>
              <a:path w="2472225" h="2410213">
                <a:moveTo>
                  <a:pt x="0" y="0"/>
                </a:moveTo>
                <a:lnTo>
                  <a:pt x="2472225" y="0"/>
                </a:lnTo>
                <a:lnTo>
                  <a:pt x="2472225" y="2410213"/>
                </a:lnTo>
                <a:lnTo>
                  <a:pt x="0" y="24102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286" b="-1286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BE4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299639"/>
            <a:ext cx="14382205" cy="7687722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solidFill>
              <a:srgbClr val="FF958A"/>
            </a:soli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38080" y="4938921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643735" flipH="1">
            <a:off x="12052947" y="8860935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8" y="0"/>
                </a:moveTo>
                <a:lnTo>
                  <a:pt x="0" y="0"/>
                </a:lnTo>
                <a:lnTo>
                  <a:pt x="0" y="1844980"/>
                </a:lnTo>
                <a:lnTo>
                  <a:pt x="844078" y="1844980"/>
                </a:lnTo>
                <a:lnTo>
                  <a:pt x="84407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5056" y="6818829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2" y="0"/>
                </a:lnTo>
                <a:lnTo>
                  <a:pt x="5665302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16842">
            <a:off x="12800365" y="8552593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316842">
            <a:off x="17080843" y="7521332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73867" flipV="1">
            <a:off x="-2036724" y="-1135552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5268732"/>
                </a:moveTo>
                <a:lnTo>
                  <a:pt x="5665303" y="5268732"/>
                </a:lnTo>
                <a:lnTo>
                  <a:pt x="5665303" y="0"/>
                </a:lnTo>
                <a:lnTo>
                  <a:pt x="0" y="0"/>
                </a:lnTo>
                <a:lnTo>
                  <a:pt x="0" y="5268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453381" flipH="1">
            <a:off x="-391080" y="2900627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1095618" y="0"/>
                </a:moveTo>
                <a:lnTo>
                  <a:pt x="0" y="0"/>
                </a:lnTo>
                <a:lnTo>
                  <a:pt x="0" y="2394792"/>
                </a:lnTo>
                <a:lnTo>
                  <a:pt x="1095618" y="2394792"/>
                </a:lnTo>
                <a:lnTo>
                  <a:pt x="10956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34422">
            <a:off x="-433653" y="180727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654526">
            <a:off x="3879285" y="-268042"/>
            <a:ext cx="894372" cy="1954913"/>
          </a:xfrm>
          <a:custGeom>
            <a:avLst/>
            <a:gdLst/>
            <a:ahLst/>
            <a:cxnLst/>
            <a:rect l="l" t="t" r="r" b="b"/>
            <a:pathLst>
              <a:path w="894372" h="1954913">
                <a:moveTo>
                  <a:pt x="0" y="0"/>
                </a:moveTo>
                <a:lnTo>
                  <a:pt x="894372" y="0"/>
                </a:lnTo>
                <a:lnTo>
                  <a:pt x="894372" y="1954912"/>
                </a:lnTo>
                <a:lnTo>
                  <a:pt x="0" y="195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532383">
            <a:off x="1699077" y="-1649069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1"/>
                </a:lnTo>
                <a:lnTo>
                  <a:pt x="0" y="296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56286" y="1216052"/>
            <a:ext cx="2273268" cy="23435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85758">
            <a:off x="7541118" y="779255"/>
            <a:ext cx="3860823" cy="1158247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 rot="-1258393" flipH="1">
            <a:off x="554851" y="7156380"/>
            <a:ext cx="2292407" cy="2194980"/>
          </a:xfrm>
          <a:custGeom>
            <a:avLst/>
            <a:gdLst/>
            <a:ahLst/>
            <a:cxnLst/>
            <a:rect l="l" t="t" r="r" b="b"/>
            <a:pathLst>
              <a:path w="2292407" h="2194980">
                <a:moveTo>
                  <a:pt x="2292407" y="0"/>
                </a:moveTo>
                <a:lnTo>
                  <a:pt x="0" y="0"/>
                </a:lnTo>
                <a:lnTo>
                  <a:pt x="0" y="2194980"/>
                </a:lnTo>
                <a:lnTo>
                  <a:pt x="2292407" y="2194980"/>
                </a:lnTo>
                <a:lnTo>
                  <a:pt x="229240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3019699" y="2742224"/>
            <a:ext cx="6851340" cy="5668813"/>
          </a:xfrm>
          <a:custGeom>
            <a:avLst/>
            <a:gdLst/>
            <a:ahLst/>
            <a:cxnLst/>
            <a:rect l="l" t="t" r="r" b="b"/>
            <a:pathLst>
              <a:path w="6851340" h="5668813">
                <a:moveTo>
                  <a:pt x="0" y="0"/>
                </a:moveTo>
                <a:lnTo>
                  <a:pt x="6851340" y="0"/>
                </a:lnTo>
                <a:lnTo>
                  <a:pt x="6851340" y="5668813"/>
                </a:lnTo>
                <a:lnTo>
                  <a:pt x="0" y="56688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091845" y="503582"/>
            <a:ext cx="638314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64146" y="1731080"/>
            <a:ext cx="12813136" cy="52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8"/>
              </a:lnSpc>
            </a:pPr>
            <a:r>
              <a:rPr lang="en-US" sz="2700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กิจกรรมส่งเสริมสถาน</a:t>
            </a:r>
            <a:r>
              <a:rPr lang="en-US" sz="2700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ที่ปลอดโรค ปลอดภัย กายใจเป็นสุข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07773" y="4685046"/>
            <a:ext cx="7225925" cy="896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8"/>
              </a:lnSpc>
            </a:pPr>
            <a:r>
              <a:rPr lang="en-US" sz="2200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กิจกรรมการจัดชุดยาเวชภัณฑ์ช่วยเหลือน้ำท่วม</a:t>
            </a:r>
          </a:p>
          <a:p>
            <a:pPr marL="0" lvl="0" indent="0" algn="l">
              <a:lnSpc>
                <a:spcPts val="3608"/>
              </a:lnSpc>
            </a:pPr>
            <a:r>
              <a:rPr lang="en-US" sz="2200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กิจกรรมทำความสะอาดทางเดินชั้น 4 กองครฉ.</a:t>
            </a:r>
          </a:p>
        </p:txBody>
      </p:sp>
      <p:sp>
        <p:nvSpPr>
          <p:cNvPr id="22" name="Freeform 22"/>
          <p:cNvSpPr/>
          <p:nvPr/>
        </p:nvSpPr>
        <p:spPr>
          <a:xfrm>
            <a:off x="15977282" y="-306065"/>
            <a:ext cx="2151445" cy="2151445"/>
          </a:xfrm>
          <a:custGeom>
            <a:avLst/>
            <a:gdLst/>
            <a:ahLst/>
            <a:cxnLst/>
            <a:rect l="l" t="t" r="r" b="b"/>
            <a:pathLst>
              <a:path w="2151445" h="2151445">
                <a:moveTo>
                  <a:pt x="0" y="0"/>
                </a:moveTo>
                <a:lnTo>
                  <a:pt x="2151445" y="0"/>
                </a:lnTo>
                <a:lnTo>
                  <a:pt x="2151445" y="2151445"/>
                </a:lnTo>
                <a:lnTo>
                  <a:pt x="0" y="21514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6005" y="839160"/>
            <a:ext cx="15750544" cy="8419140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69283" flipH="1">
            <a:off x="1028700" y="2250572"/>
            <a:ext cx="1537906" cy="4114800"/>
          </a:xfrm>
          <a:custGeom>
            <a:avLst/>
            <a:gdLst/>
            <a:ahLst/>
            <a:cxnLst/>
            <a:rect l="l" t="t" r="r" b="b"/>
            <a:pathLst>
              <a:path w="1537906" h="4114800">
                <a:moveTo>
                  <a:pt x="1537906" y="0"/>
                </a:moveTo>
                <a:lnTo>
                  <a:pt x="0" y="0"/>
                </a:lnTo>
                <a:lnTo>
                  <a:pt x="0" y="4114800"/>
                </a:lnTo>
                <a:lnTo>
                  <a:pt x="1537906" y="4114800"/>
                </a:lnTo>
                <a:lnTo>
                  <a:pt x="15379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9131">
            <a:off x="271910" y="5148455"/>
            <a:ext cx="3068190" cy="3357801"/>
          </a:xfrm>
          <a:custGeom>
            <a:avLst/>
            <a:gdLst/>
            <a:ahLst/>
            <a:cxnLst/>
            <a:rect l="l" t="t" r="r" b="b"/>
            <a:pathLst>
              <a:path w="3068190" h="3357801">
                <a:moveTo>
                  <a:pt x="0" y="0"/>
                </a:moveTo>
                <a:lnTo>
                  <a:pt x="3068190" y="0"/>
                </a:lnTo>
                <a:lnTo>
                  <a:pt x="3068190" y="3357800"/>
                </a:lnTo>
                <a:lnTo>
                  <a:pt x="0" y="3357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0562" y="6924762"/>
            <a:ext cx="3702571" cy="2531633"/>
          </a:xfrm>
          <a:custGeom>
            <a:avLst/>
            <a:gdLst/>
            <a:ahLst/>
            <a:cxnLst/>
            <a:rect l="l" t="t" r="r" b="b"/>
            <a:pathLst>
              <a:path w="3702571" h="2531633">
                <a:moveTo>
                  <a:pt x="3702572" y="0"/>
                </a:moveTo>
                <a:lnTo>
                  <a:pt x="0" y="0"/>
                </a:lnTo>
                <a:lnTo>
                  <a:pt x="0" y="2531633"/>
                </a:lnTo>
                <a:lnTo>
                  <a:pt x="3702572" y="2531633"/>
                </a:lnTo>
                <a:lnTo>
                  <a:pt x="37025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86049">
            <a:off x="1444703" y="6426847"/>
            <a:ext cx="1483599" cy="1725116"/>
          </a:xfrm>
          <a:custGeom>
            <a:avLst/>
            <a:gdLst/>
            <a:ahLst/>
            <a:cxnLst/>
            <a:rect l="l" t="t" r="r" b="b"/>
            <a:pathLst>
              <a:path w="1483599" h="1725116">
                <a:moveTo>
                  <a:pt x="0" y="0"/>
                </a:moveTo>
                <a:lnTo>
                  <a:pt x="1483599" y="0"/>
                </a:lnTo>
                <a:lnTo>
                  <a:pt x="1483599" y="1725116"/>
                </a:lnTo>
                <a:lnTo>
                  <a:pt x="0" y="1725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55226" y="7731680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72437" y="8190579"/>
            <a:ext cx="5649880" cy="1384221"/>
          </a:xfrm>
          <a:custGeom>
            <a:avLst/>
            <a:gdLst/>
            <a:ahLst/>
            <a:cxnLst/>
            <a:rect l="l" t="t" r="r" b="b"/>
            <a:pathLst>
              <a:path w="5649880" h="1384221">
                <a:moveTo>
                  <a:pt x="0" y="0"/>
                </a:moveTo>
                <a:lnTo>
                  <a:pt x="5649879" y="0"/>
                </a:lnTo>
                <a:lnTo>
                  <a:pt x="5649879" y="1384220"/>
                </a:lnTo>
                <a:lnTo>
                  <a:pt x="0" y="1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33160">
            <a:off x="15178535" y="7631229"/>
            <a:ext cx="2313135" cy="2214826"/>
          </a:xfrm>
          <a:custGeom>
            <a:avLst/>
            <a:gdLst/>
            <a:ahLst/>
            <a:cxnLst/>
            <a:rect l="l" t="t" r="r" b="b"/>
            <a:pathLst>
              <a:path w="2313135" h="2214826">
                <a:moveTo>
                  <a:pt x="0" y="0"/>
                </a:moveTo>
                <a:lnTo>
                  <a:pt x="2313135" y="0"/>
                </a:lnTo>
                <a:lnTo>
                  <a:pt x="2313135" y="2214826"/>
                </a:lnTo>
                <a:lnTo>
                  <a:pt x="0" y="2214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446895" y="1674167"/>
            <a:ext cx="11925741" cy="102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ปรับปรุงแผนปฏิบัติการส่งเสริมคุณธรรมของกองครฉ. ประจำปีงบประมาณ พ.ศ. 2568 </a:t>
            </a:r>
          </a:p>
          <a:p>
            <a:pPr marL="0" lvl="0" indent="0"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 (รอบ 6 เดือน)</a:t>
            </a:r>
          </a:p>
        </p:txBody>
      </p:sp>
      <p:sp>
        <p:nvSpPr>
          <p:cNvPr id="13" name="Freeform 13"/>
          <p:cNvSpPr/>
          <p:nvPr/>
        </p:nvSpPr>
        <p:spPr>
          <a:xfrm rot="-2090275" flipH="1">
            <a:off x="2256430" y="2088801"/>
            <a:ext cx="1277606" cy="1223308"/>
          </a:xfrm>
          <a:custGeom>
            <a:avLst/>
            <a:gdLst/>
            <a:ahLst/>
            <a:cxnLst/>
            <a:rect l="l" t="t" r="r" b="b"/>
            <a:pathLst>
              <a:path w="1277606" h="1223308">
                <a:moveTo>
                  <a:pt x="1277606" y="0"/>
                </a:moveTo>
                <a:lnTo>
                  <a:pt x="0" y="0"/>
                </a:lnTo>
                <a:lnTo>
                  <a:pt x="0" y="1223307"/>
                </a:lnTo>
                <a:lnTo>
                  <a:pt x="1277606" y="1223307"/>
                </a:lnTo>
                <a:lnTo>
                  <a:pt x="127760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34554" y="2700455"/>
            <a:ext cx="4905993" cy="6349871"/>
          </a:xfrm>
          <a:custGeom>
            <a:avLst/>
            <a:gdLst/>
            <a:ahLst/>
            <a:cxnLst/>
            <a:rect l="l" t="t" r="r" b="b"/>
            <a:pathLst>
              <a:path w="4905993" h="6349871">
                <a:moveTo>
                  <a:pt x="0" y="0"/>
                </a:moveTo>
                <a:lnTo>
                  <a:pt x="4905994" y="0"/>
                </a:lnTo>
                <a:lnTo>
                  <a:pt x="4905994" y="6349871"/>
                </a:lnTo>
                <a:lnTo>
                  <a:pt x="0" y="63498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315251">
            <a:off x="2689806" y="8039610"/>
            <a:ext cx="1034880" cy="2262033"/>
          </a:xfrm>
          <a:custGeom>
            <a:avLst/>
            <a:gdLst/>
            <a:ahLst/>
            <a:cxnLst/>
            <a:rect l="l" t="t" r="r" b="b"/>
            <a:pathLst>
              <a:path w="1034880" h="2262033">
                <a:moveTo>
                  <a:pt x="0" y="0"/>
                </a:moveTo>
                <a:lnTo>
                  <a:pt x="1034881" y="0"/>
                </a:lnTo>
                <a:lnTo>
                  <a:pt x="1034881" y="2262033"/>
                </a:lnTo>
                <a:lnTo>
                  <a:pt x="0" y="2262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845373" y="3567403"/>
            <a:ext cx="4023420" cy="4023420"/>
          </a:xfrm>
          <a:custGeom>
            <a:avLst/>
            <a:gdLst/>
            <a:ahLst/>
            <a:cxnLst/>
            <a:rect l="l" t="t" r="r" b="b"/>
            <a:pathLst>
              <a:path w="4023420" h="4023420">
                <a:moveTo>
                  <a:pt x="0" y="0"/>
                </a:moveTo>
                <a:lnTo>
                  <a:pt x="4023420" y="0"/>
                </a:lnTo>
                <a:lnTo>
                  <a:pt x="4023420" y="4023421"/>
                </a:lnTo>
                <a:lnTo>
                  <a:pt x="0" y="40234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056689" y="952500"/>
            <a:ext cx="67061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14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091758" y="-352069"/>
            <a:ext cx="2017039" cy="2017039"/>
          </a:xfrm>
          <a:custGeom>
            <a:avLst/>
            <a:gdLst/>
            <a:ahLst/>
            <a:cxnLst/>
            <a:rect l="l" t="t" r="r" b="b"/>
            <a:pathLst>
              <a:path w="2017039" h="2017039">
                <a:moveTo>
                  <a:pt x="0" y="0"/>
                </a:moveTo>
                <a:lnTo>
                  <a:pt x="2017039" y="0"/>
                </a:lnTo>
                <a:lnTo>
                  <a:pt x="2017039" y="2017039"/>
                </a:lnTo>
                <a:lnTo>
                  <a:pt x="0" y="20170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BE4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59300" y="4866016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46275" y="6745924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3" y="0"/>
                </a:lnTo>
                <a:lnTo>
                  <a:pt x="5665303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316842">
            <a:off x="18002063" y="744842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453381" flipH="1">
            <a:off x="-391080" y="2900627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1095618" y="0"/>
                </a:moveTo>
                <a:lnTo>
                  <a:pt x="0" y="0"/>
                </a:lnTo>
                <a:lnTo>
                  <a:pt x="0" y="2394792"/>
                </a:lnTo>
                <a:lnTo>
                  <a:pt x="1095618" y="2394792"/>
                </a:lnTo>
                <a:lnTo>
                  <a:pt x="10956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534422">
            <a:off x="-433653" y="180727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54526">
            <a:off x="3879285" y="-268042"/>
            <a:ext cx="894372" cy="1954913"/>
          </a:xfrm>
          <a:custGeom>
            <a:avLst/>
            <a:gdLst/>
            <a:ahLst/>
            <a:cxnLst/>
            <a:rect l="l" t="t" r="r" b="b"/>
            <a:pathLst>
              <a:path w="894372" h="1954913">
                <a:moveTo>
                  <a:pt x="0" y="0"/>
                </a:moveTo>
                <a:lnTo>
                  <a:pt x="894372" y="0"/>
                </a:lnTo>
                <a:lnTo>
                  <a:pt x="894372" y="1954912"/>
                </a:lnTo>
                <a:lnTo>
                  <a:pt x="0" y="195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532383">
            <a:off x="1699077" y="-1649069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1"/>
                </a:lnTo>
                <a:lnTo>
                  <a:pt x="0" y="296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073867" flipV="1">
            <a:off x="-2036724" y="-1135552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5268732"/>
                </a:moveTo>
                <a:lnTo>
                  <a:pt x="5665303" y="5268732"/>
                </a:lnTo>
                <a:lnTo>
                  <a:pt x="5665303" y="0"/>
                </a:lnTo>
                <a:lnTo>
                  <a:pt x="0" y="0"/>
                </a:lnTo>
                <a:lnTo>
                  <a:pt x="0" y="5268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43735" flipH="1">
            <a:off x="13478917" y="8878182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9" y="0"/>
                </a:moveTo>
                <a:lnTo>
                  <a:pt x="0" y="0"/>
                </a:lnTo>
                <a:lnTo>
                  <a:pt x="0" y="1844980"/>
                </a:lnTo>
                <a:lnTo>
                  <a:pt x="844079" y="1844980"/>
                </a:lnTo>
                <a:lnTo>
                  <a:pt x="84407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16842">
            <a:off x="14645401" y="8334317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7" y="0"/>
                </a:lnTo>
                <a:lnTo>
                  <a:pt x="2206737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11517" y="3778914"/>
            <a:ext cx="8221696" cy="5919621"/>
          </a:xfrm>
          <a:custGeom>
            <a:avLst/>
            <a:gdLst/>
            <a:ahLst/>
            <a:cxnLst/>
            <a:rect l="l" t="t" r="r" b="b"/>
            <a:pathLst>
              <a:path w="8221696" h="5919621">
                <a:moveTo>
                  <a:pt x="0" y="0"/>
                </a:moveTo>
                <a:lnTo>
                  <a:pt x="8221696" y="0"/>
                </a:lnTo>
                <a:lnTo>
                  <a:pt x="8221696" y="5919621"/>
                </a:lnTo>
                <a:lnTo>
                  <a:pt x="0" y="5919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377249" y="301464"/>
            <a:ext cx="8490231" cy="94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2"/>
              </a:lnSpc>
            </a:pPr>
            <a:r>
              <a:rPr lang="en-US" sz="5587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15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23029" y="1146389"/>
            <a:ext cx="11925741" cy="49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ประเมินองค์กรคุณธรรมต้นแบบ ประจำปีงบประมาณ 2568 ของกองครฉ.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59494" y="1660677"/>
            <a:ext cx="11925741" cy="49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3"/>
              </a:lnSpc>
            </a:pPr>
            <a:r>
              <a:rPr lang="en-US" sz="2599">
                <a:solidFill>
                  <a:srgbClr val="F2554A"/>
                </a:solidFill>
                <a:latin typeface="Banburi"/>
                <a:ea typeface="Banburi"/>
                <a:cs typeface="Banburi"/>
                <a:sym typeface="Banburi"/>
              </a:rPr>
              <a:t>-ยังไม่ถึงระยะเวลาที่ต้องประเมิน-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77249" y="2317277"/>
            <a:ext cx="8490231" cy="94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2"/>
              </a:lnSpc>
            </a:pPr>
            <a:r>
              <a:rPr lang="en-US" sz="5587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16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02445" y="3162202"/>
            <a:ext cx="14464971" cy="49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ยกย่องบุคคลต้นแบบด้านคุณธรรม จริยธณรม (DDC Good Guy ) กองครฉ.  ประจำปีงบประมาณ พ.ศ. 2568 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147463" y="-322049"/>
            <a:ext cx="2062927" cy="2062927"/>
          </a:xfrm>
          <a:custGeom>
            <a:avLst/>
            <a:gdLst/>
            <a:ahLst/>
            <a:cxnLst/>
            <a:rect l="l" t="t" r="r" b="b"/>
            <a:pathLst>
              <a:path w="2062927" h="2062927">
                <a:moveTo>
                  <a:pt x="0" y="0"/>
                </a:moveTo>
                <a:lnTo>
                  <a:pt x="2062927" y="0"/>
                </a:lnTo>
                <a:lnTo>
                  <a:pt x="2062927" y="2062926"/>
                </a:lnTo>
                <a:lnTo>
                  <a:pt x="0" y="2062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6005" y="839160"/>
            <a:ext cx="15750544" cy="8419140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69283" flipH="1">
            <a:off x="1028700" y="2250572"/>
            <a:ext cx="1537906" cy="4114800"/>
          </a:xfrm>
          <a:custGeom>
            <a:avLst/>
            <a:gdLst/>
            <a:ahLst/>
            <a:cxnLst/>
            <a:rect l="l" t="t" r="r" b="b"/>
            <a:pathLst>
              <a:path w="1537906" h="4114800">
                <a:moveTo>
                  <a:pt x="1537906" y="0"/>
                </a:moveTo>
                <a:lnTo>
                  <a:pt x="0" y="0"/>
                </a:lnTo>
                <a:lnTo>
                  <a:pt x="0" y="4114800"/>
                </a:lnTo>
                <a:lnTo>
                  <a:pt x="1537906" y="4114800"/>
                </a:lnTo>
                <a:lnTo>
                  <a:pt x="15379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9131">
            <a:off x="271910" y="5148455"/>
            <a:ext cx="3068190" cy="3357801"/>
          </a:xfrm>
          <a:custGeom>
            <a:avLst/>
            <a:gdLst/>
            <a:ahLst/>
            <a:cxnLst/>
            <a:rect l="l" t="t" r="r" b="b"/>
            <a:pathLst>
              <a:path w="3068190" h="3357801">
                <a:moveTo>
                  <a:pt x="0" y="0"/>
                </a:moveTo>
                <a:lnTo>
                  <a:pt x="3068190" y="0"/>
                </a:lnTo>
                <a:lnTo>
                  <a:pt x="3068190" y="3357800"/>
                </a:lnTo>
                <a:lnTo>
                  <a:pt x="0" y="3357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31377" y="7043166"/>
            <a:ext cx="3702571" cy="2531633"/>
          </a:xfrm>
          <a:custGeom>
            <a:avLst/>
            <a:gdLst/>
            <a:ahLst/>
            <a:cxnLst/>
            <a:rect l="l" t="t" r="r" b="b"/>
            <a:pathLst>
              <a:path w="3702571" h="2531633">
                <a:moveTo>
                  <a:pt x="3702571" y="0"/>
                </a:moveTo>
                <a:lnTo>
                  <a:pt x="0" y="0"/>
                </a:lnTo>
                <a:lnTo>
                  <a:pt x="0" y="2531633"/>
                </a:lnTo>
                <a:lnTo>
                  <a:pt x="3702571" y="2531633"/>
                </a:lnTo>
                <a:lnTo>
                  <a:pt x="37025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86049">
            <a:off x="1444703" y="6426847"/>
            <a:ext cx="1483599" cy="1725116"/>
          </a:xfrm>
          <a:custGeom>
            <a:avLst/>
            <a:gdLst/>
            <a:ahLst/>
            <a:cxnLst/>
            <a:rect l="l" t="t" r="r" b="b"/>
            <a:pathLst>
              <a:path w="1483599" h="1725116">
                <a:moveTo>
                  <a:pt x="0" y="0"/>
                </a:moveTo>
                <a:lnTo>
                  <a:pt x="1483599" y="0"/>
                </a:lnTo>
                <a:lnTo>
                  <a:pt x="1483599" y="1725116"/>
                </a:lnTo>
                <a:lnTo>
                  <a:pt x="0" y="1725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55226" y="7731680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73993" y="8977450"/>
            <a:ext cx="5649880" cy="1384221"/>
          </a:xfrm>
          <a:custGeom>
            <a:avLst/>
            <a:gdLst/>
            <a:ahLst/>
            <a:cxnLst/>
            <a:rect l="l" t="t" r="r" b="b"/>
            <a:pathLst>
              <a:path w="5649880" h="1384221">
                <a:moveTo>
                  <a:pt x="0" y="0"/>
                </a:moveTo>
                <a:lnTo>
                  <a:pt x="5649880" y="0"/>
                </a:lnTo>
                <a:lnTo>
                  <a:pt x="5649880" y="1384221"/>
                </a:lnTo>
                <a:lnTo>
                  <a:pt x="0" y="1384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33160">
            <a:off x="15514462" y="7631229"/>
            <a:ext cx="2313135" cy="2214826"/>
          </a:xfrm>
          <a:custGeom>
            <a:avLst/>
            <a:gdLst/>
            <a:ahLst/>
            <a:cxnLst/>
            <a:rect l="l" t="t" r="r" b="b"/>
            <a:pathLst>
              <a:path w="2313135" h="2214826">
                <a:moveTo>
                  <a:pt x="0" y="0"/>
                </a:moveTo>
                <a:lnTo>
                  <a:pt x="2313135" y="0"/>
                </a:lnTo>
                <a:lnTo>
                  <a:pt x="2313135" y="2214826"/>
                </a:lnTo>
                <a:lnTo>
                  <a:pt x="0" y="2214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315251">
            <a:off x="2929455" y="7974748"/>
            <a:ext cx="1034880" cy="2262033"/>
          </a:xfrm>
          <a:custGeom>
            <a:avLst/>
            <a:gdLst/>
            <a:ahLst/>
            <a:cxnLst/>
            <a:rect l="l" t="t" r="r" b="b"/>
            <a:pathLst>
              <a:path w="1034880" h="2262033">
                <a:moveTo>
                  <a:pt x="0" y="0"/>
                </a:moveTo>
                <a:lnTo>
                  <a:pt x="1034881" y="0"/>
                </a:lnTo>
                <a:lnTo>
                  <a:pt x="1034881" y="2262033"/>
                </a:lnTo>
                <a:lnTo>
                  <a:pt x="0" y="22620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90275" flipH="1">
            <a:off x="2256430" y="2088801"/>
            <a:ext cx="1277606" cy="1223308"/>
          </a:xfrm>
          <a:custGeom>
            <a:avLst/>
            <a:gdLst/>
            <a:ahLst/>
            <a:cxnLst/>
            <a:rect l="l" t="t" r="r" b="b"/>
            <a:pathLst>
              <a:path w="1277606" h="1223308">
                <a:moveTo>
                  <a:pt x="1277606" y="0"/>
                </a:moveTo>
                <a:lnTo>
                  <a:pt x="0" y="0"/>
                </a:lnTo>
                <a:lnTo>
                  <a:pt x="0" y="1223307"/>
                </a:lnTo>
                <a:lnTo>
                  <a:pt x="1277606" y="1223307"/>
                </a:lnTo>
                <a:lnTo>
                  <a:pt x="127760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02663" y="3434032"/>
            <a:ext cx="11301259" cy="5608250"/>
          </a:xfrm>
          <a:custGeom>
            <a:avLst/>
            <a:gdLst/>
            <a:ahLst/>
            <a:cxnLst/>
            <a:rect l="l" t="t" r="r" b="b"/>
            <a:pathLst>
              <a:path w="11301259" h="5608250">
                <a:moveTo>
                  <a:pt x="0" y="0"/>
                </a:moveTo>
                <a:lnTo>
                  <a:pt x="11301259" y="0"/>
                </a:lnTo>
                <a:lnTo>
                  <a:pt x="11301259" y="5608249"/>
                </a:lnTo>
                <a:lnTo>
                  <a:pt x="0" y="5608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12010" y="1853130"/>
            <a:ext cx="12538982" cy="49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เข้าร่วมตลาดนัดคุณธรรม กรมควบคุมโรค (DDC Moral Market ) ประจำปีงบประมา พ.ศ. 2568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45940" y="1084752"/>
            <a:ext cx="6852994" cy="726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8"/>
              </a:lnSpc>
            </a:pPr>
            <a:r>
              <a:rPr lang="en-US" sz="4291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53384" y="2511574"/>
            <a:ext cx="11255785" cy="922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7"/>
              </a:lnSpc>
            </a:pPr>
            <a:r>
              <a:rPr lang="en-US" sz="2333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หน่วยงานคัดเลือกหัวข้อในการเข้าร่วมประกวดองค์กรคุณธรรมโดดเด่นของกรมควบคุมโรค</a:t>
            </a:r>
          </a:p>
          <a:p>
            <a:pPr marL="0" lvl="0" indent="0" algn="ctr">
              <a:lnSpc>
                <a:spcPts val="3827"/>
              </a:lnSpc>
            </a:pPr>
            <a:r>
              <a:rPr lang="en-US" sz="2333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คือ หัวข้อ ระบบการติดตามงานจัดซื้อจัดจ้างของกองครฉ.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050557" y="-107713"/>
            <a:ext cx="1918867" cy="1918867"/>
          </a:xfrm>
          <a:custGeom>
            <a:avLst/>
            <a:gdLst/>
            <a:ahLst/>
            <a:cxnLst/>
            <a:rect l="l" t="t" r="r" b="b"/>
            <a:pathLst>
              <a:path w="1918867" h="1918867">
                <a:moveTo>
                  <a:pt x="0" y="0"/>
                </a:moveTo>
                <a:lnTo>
                  <a:pt x="1918866" y="0"/>
                </a:lnTo>
                <a:lnTo>
                  <a:pt x="1918866" y="1918867"/>
                </a:lnTo>
                <a:lnTo>
                  <a:pt x="0" y="1918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299639"/>
            <a:ext cx="14382205" cy="8454273"/>
            <a:chOff x="0" y="0"/>
            <a:chExt cx="1992378" cy="11711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171177"/>
            </a:xfrm>
            <a:custGeom>
              <a:avLst/>
              <a:gdLst/>
              <a:ahLst/>
              <a:cxnLst/>
              <a:rect l="l" t="t" r="r" b="b"/>
              <a:pathLst>
                <a:path w="1992378" h="1171177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1091759"/>
                  </a:lnTo>
                  <a:cubicBezTo>
                    <a:pt x="43699" y="1091759"/>
                    <a:pt x="79418" y="1127098"/>
                    <a:pt x="79418" y="1171177"/>
                  </a:cubicBezTo>
                  <a:lnTo>
                    <a:pt x="1912960" y="1171177"/>
                  </a:lnTo>
                  <a:cubicBezTo>
                    <a:pt x="1912960" y="1127478"/>
                    <a:pt x="1948299" y="1091759"/>
                    <a:pt x="1992378" y="1091759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133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69283" flipH="1">
            <a:off x="1028700" y="2250572"/>
            <a:ext cx="1537906" cy="4114800"/>
          </a:xfrm>
          <a:custGeom>
            <a:avLst/>
            <a:gdLst/>
            <a:ahLst/>
            <a:cxnLst/>
            <a:rect l="l" t="t" r="r" b="b"/>
            <a:pathLst>
              <a:path w="1537906" h="4114800">
                <a:moveTo>
                  <a:pt x="1537906" y="0"/>
                </a:moveTo>
                <a:lnTo>
                  <a:pt x="0" y="0"/>
                </a:lnTo>
                <a:lnTo>
                  <a:pt x="0" y="4114800"/>
                </a:lnTo>
                <a:lnTo>
                  <a:pt x="1537906" y="4114800"/>
                </a:lnTo>
                <a:lnTo>
                  <a:pt x="15379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9131">
            <a:off x="57275" y="5088957"/>
            <a:ext cx="3068190" cy="3357801"/>
          </a:xfrm>
          <a:custGeom>
            <a:avLst/>
            <a:gdLst/>
            <a:ahLst/>
            <a:cxnLst/>
            <a:rect l="l" t="t" r="r" b="b"/>
            <a:pathLst>
              <a:path w="3068190" h="3357801">
                <a:moveTo>
                  <a:pt x="0" y="0"/>
                </a:moveTo>
                <a:lnTo>
                  <a:pt x="3068190" y="0"/>
                </a:lnTo>
                <a:lnTo>
                  <a:pt x="3068190" y="3357801"/>
                </a:lnTo>
                <a:lnTo>
                  <a:pt x="0" y="335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67819">
            <a:off x="4004506" y="8028894"/>
            <a:ext cx="1034880" cy="2262033"/>
          </a:xfrm>
          <a:custGeom>
            <a:avLst/>
            <a:gdLst/>
            <a:ahLst/>
            <a:cxnLst/>
            <a:rect l="l" t="t" r="r" b="b"/>
            <a:pathLst>
              <a:path w="1034880" h="2262033">
                <a:moveTo>
                  <a:pt x="0" y="0"/>
                </a:moveTo>
                <a:lnTo>
                  <a:pt x="1034880" y="0"/>
                </a:lnTo>
                <a:lnTo>
                  <a:pt x="1034880" y="2262033"/>
                </a:lnTo>
                <a:lnTo>
                  <a:pt x="0" y="2262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86049">
            <a:off x="1064205" y="6466400"/>
            <a:ext cx="1483599" cy="1725116"/>
          </a:xfrm>
          <a:custGeom>
            <a:avLst/>
            <a:gdLst/>
            <a:ahLst/>
            <a:cxnLst/>
            <a:rect l="l" t="t" r="r" b="b"/>
            <a:pathLst>
              <a:path w="1483599" h="1725116">
                <a:moveTo>
                  <a:pt x="0" y="0"/>
                </a:moveTo>
                <a:lnTo>
                  <a:pt x="1483599" y="0"/>
                </a:lnTo>
                <a:lnTo>
                  <a:pt x="1483599" y="1725115"/>
                </a:lnTo>
                <a:lnTo>
                  <a:pt x="0" y="1725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5345" y="7425060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325345" y="7328958"/>
            <a:ext cx="3702571" cy="2531633"/>
          </a:xfrm>
          <a:custGeom>
            <a:avLst/>
            <a:gdLst/>
            <a:ahLst/>
            <a:cxnLst/>
            <a:rect l="l" t="t" r="r" b="b"/>
            <a:pathLst>
              <a:path w="3702571" h="2531633">
                <a:moveTo>
                  <a:pt x="3702572" y="0"/>
                </a:moveTo>
                <a:lnTo>
                  <a:pt x="0" y="0"/>
                </a:lnTo>
                <a:lnTo>
                  <a:pt x="0" y="2531633"/>
                </a:lnTo>
                <a:lnTo>
                  <a:pt x="3702572" y="2531633"/>
                </a:lnTo>
                <a:lnTo>
                  <a:pt x="370257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64085">
            <a:off x="15206249" y="4578840"/>
            <a:ext cx="3326239" cy="3184874"/>
          </a:xfrm>
          <a:custGeom>
            <a:avLst/>
            <a:gdLst/>
            <a:ahLst/>
            <a:cxnLst/>
            <a:rect l="l" t="t" r="r" b="b"/>
            <a:pathLst>
              <a:path w="3326239" h="3184874">
                <a:moveTo>
                  <a:pt x="0" y="0"/>
                </a:moveTo>
                <a:lnTo>
                  <a:pt x="3326239" y="0"/>
                </a:lnTo>
                <a:lnTo>
                  <a:pt x="3326239" y="3184874"/>
                </a:lnTo>
                <a:lnTo>
                  <a:pt x="0" y="3184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298872" y="3063071"/>
            <a:ext cx="7451741" cy="5228668"/>
          </a:xfrm>
          <a:custGeom>
            <a:avLst/>
            <a:gdLst/>
            <a:ahLst/>
            <a:cxnLst/>
            <a:rect l="l" t="t" r="r" b="b"/>
            <a:pathLst>
              <a:path w="7451741" h="5228668">
                <a:moveTo>
                  <a:pt x="0" y="0"/>
                </a:moveTo>
                <a:lnTo>
                  <a:pt x="7451741" y="0"/>
                </a:lnTo>
                <a:lnTo>
                  <a:pt x="7451741" y="5228668"/>
                </a:lnTo>
                <a:lnTo>
                  <a:pt x="0" y="5228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28877" y="371310"/>
            <a:ext cx="10630246" cy="92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2"/>
              </a:lnSpc>
              <a:spcBef>
                <a:spcPct val="0"/>
              </a:spcBef>
            </a:pPr>
            <a:r>
              <a:rPr lang="en-US" sz="5373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52718" y="1474591"/>
            <a:ext cx="9982563" cy="1446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3432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กิจกรรมสนับสนุนให้สวมใส่ผ้าไทยในวันสำคัญทางศาสนาและวัฒนธรรม ประเพณีของไทย 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46233" y="-314857"/>
            <a:ext cx="2199740" cy="2199740"/>
          </a:xfrm>
          <a:custGeom>
            <a:avLst/>
            <a:gdLst/>
            <a:ahLst/>
            <a:cxnLst/>
            <a:rect l="l" t="t" r="r" b="b"/>
            <a:pathLst>
              <a:path w="2199740" h="2199740">
                <a:moveTo>
                  <a:pt x="0" y="0"/>
                </a:moveTo>
                <a:lnTo>
                  <a:pt x="2199740" y="0"/>
                </a:lnTo>
                <a:lnTo>
                  <a:pt x="2199740" y="2199740"/>
                </a:lnTo>
                <a:lnTo>
                  <a:pt x="0" y="2199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450608"/>
            <a:ext cx="14382205" cy="7687722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78610" y="3001736"/>
            <a:ext cx="1463695" cy="3199334"/>
          </a:xfrm>
          <a:custGeom>
            <a:avLst/>
            <a:gdLst/>
            <a:ahLst/>
            <a:cxnLst/>
            <a:rect l="l" t="t" r="r" b="b"/>
            <a:pathLst>
              <a:path w="1463695" h="3199334">
                <a:moveTo>
                  <a:pt x="0" y="0"/>
                </a:moveTo>
                <a:lnTo>
                  <a:pt x="1463695" y="0"/>
                </a:lnTo>
                <a:lnTo>
                  <a:pt x="1463695" y="3199334"/>
                </a:lnTo>
                <a:lnTo>
                  <a:pt x="0" y="31993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643735" flipH="1">
            <a:off x="10313420" y="8211265"/>
            <a:ext cx="1127650" cy="2464810"/>
          </a:xfrm>
          <a:custGeom>
            <a:avLst/>
            <a:gdLst/>
            <a:ahLst/>
            <a:cxnLst/>
            <a:rect l="l" t="t" r="r" b="b"/>
            <a:pathLst>
              <a:path w="1127650" h="2464810">
                <a:moveTo>
                  <a:pt x="1127650" y="0"/>
                </a:moveTo>
                <a:lnTo>
                  <a:pt x="0" y="0"/>
                </a:lnTo>
                <a:lnTo>
                  <a:pt x="0" y="2464810"/>
                </a:lnTo>
                <a:lnTo>
                  <a:pt x="1127650" y="2464810"/>
                </a:lnTo>
                <a:lnTo>
                  <a:pt x="112765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146495" y="5483104"/>
            <a:ext cx="7568587" cy="7038786"/>
          </a:xfrm>
          <a:custGeom>
            <a:avLst/>
            <a:gdLst/>
            <a:ahLst/>
            <a:cxnLst/>
            <a:rect l="l" t="t" r="r" b="b"/>
            <a:pathLst>
              <a:path w="7568587" h="7038786">
                <a:moveTo>
                  <a:pt x="0" y="0"/>
                </a:moveTo>
                <a:lnTo>
                  <a:pt x="7568587" y="0"/>
                </a:lnTo>
                <a:lnTo>
                  <a:pt x="7568587" y="7038786"/>
                </a:lnTo>
                <a:lnTo>
                  <a:pt x="0" y="703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16842">
            <a:off x="11311937" y="7799334"/>
            <a:ext cx="2948099" cy="3963831"/>
          </a:xfrm>
          <a:custGeom>
            <a:avLst/>
            <a:gdLst/>
            <a:ahLst/>
            <a:cxnLst/>
            <a:rect l="l" t="t" r="r" b="b"/>
            <a:pathLst>
              <a:path w="2948099" h="3963831">
                <a:moveTo>
                  <a:pt x="0" y="0"/>
                </a:moveTo>
                <a:lnTo>
                  <a:pt x="2948099" y="0"/>
                </a:lnTo>
                <a:lnTo>
                  <a:pt x="2948099" y="3963831"/>
                </a:lnTo>
                <a:lnTo>
                  <a:pt x="0" y="3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83088" y="3604657"/>
            <a:ext cx="14695522" cy="269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23"/>
              </a:lnSpc>
            </a:pPr>
            <a:r>
              <a:rPr lang="en-US" sz="15731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Thank you</a:t>
            </a:r>
          </a:p>
        </p:txBody>
      </p:sp>
      <p:sp>
        <p:nvSpPr>
          <p:cNvPr id="10" name="Freeform 10"/>
          <p:cNvSpPr/>
          <p:nvPr/>
        </p:nvSpPr>
        <p:spPr>
          <a:xfrm rot="-10642895" flipV="1">
            <a:off x="-1431720" y="5738907"/>
            <a:ext cx="7568587" cy="7038786"/>
          </a:xfrm>
          <a:custGeom>
            <a:avLst/>
            <a:gdLst/>
            <a:ahLst/>
            <a:cxnLst/>
            <a:rect l="l" t="t" r="r" b="b"/>
            <a:pathLst>
              <a:path w="7568587" h="7038786">
                <a:moveTo>
                  <a:pt x="0" y="7038786"/>
                </a:moveTo>
                <a:lnTo>
                  <a:pt x="7568587" y="7038786"/>
                </a:lnTo>
                <a:lnTo>
                  <a:pt x="7568587" y="0"/>
                </a:lnTo>
                <a:lnTo>
                  <a:pt x="0" y="0"/>
                </a:lnTo>
                <a:lnTo>
                  <a:pt x="0" y="703878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316842">
            <a:off x="17030461" y="6421616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4"/>
                </a:lnTo>
                <a:lnTo>
                  <a:pt x="0" y="2771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884353" flipH="1">
            <a:off x="5130924" y="8340877"/>
            <a:ext cx="1463695" cy="3199334"/>
          </a:xfrm>
          <a:custGeom>
            <a:avLst/>
            <a:gdLst/>
            <a:ahLst/>
            <a:cxnLst/>
            <a:rect l="l" t="t" r="r" b="b"/>
            <a:pathLst>
              <a:path w="1463695" h="3199334">
                <a:moveTo>
                  <a:pt x="1463696" y="0"/>
                </a:moveTo>
                <a:lnTo>
                  <a:pt x="0" y="0"/>
                </a:lnTo>
                <a:lnTo>
                  <a:pt x="0" y="3199334"/>
                </a:lnTo>
                <a:lnTo>
                  <a:pt x="1463696" y="3199334"/>
                </a:lnTo>
                <a:lnTo>
                  <a:pt x="146369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965394">
            <a:off x="3147661" y="8395548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14501">
            <a:off x="470009" y="3293349"/>
            <a:ext cx="1194841" cy="2611674"/>
          </a:xfrm>
          <a:custGeom>
            <a:avLst/>
            <a:gdLst/>
            <a:ahLst/>
            <a:cxnLst/>
            <a:rect l="l" t="t" r="r" b="b"/>
            <a:pathLst>
              <a:path w="1194841" h="2611674">
                <a:moveTo>
                  <a:pt x="0" y="0"/>
                </a:moveTo>
                <a:lnTo>
                  <a:pt x="1194841" y="0"/>
                </a:lnTo>
                <a:lnTo>
                  <a:pt x="1194841" y="2611674"/>
                </a:lnTo>
                <a:lnTo>
                  <a:pt x="0" y="2611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63355">
            <a:off x="-1474050" y="4708290"/>
            <a:ext cx="2948099" cy="3963831"/>
          </a:xfrm>
          <a:custGeom>
            <a:avLst/>
            <a:gdLst/>
            <a:ahLst/>
            <a:cxnLst/>
            <a:rect l="l" t="t" r="r" b="b"/>
            <a:pathLst>
              <a:path w="2948099" h="3963831">
                <a:moveTo>
                  <a:pt x="0" y="0"/>
                </a:moveTo>
                <a:lnTo>
                  <a:pt x="2948100" y="0"/>
                </a:lnTo>
                <a:lnTo>
                  <a:pt x="2948100" y="3963831"/>
                </a:lnTo>
                <a:lnTo>
                  <a:pt x="0" y="3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211046">
            <a:off x="15246875" y="1055359"/>
            <a:ext cx="1912904" cy="1831605"/>
          </a:xfrm>
          <a:custGeom>
            <a:avLst/>
            <a:gdLst/>
            <a:ahLst/>
            <a:cxnLst/>
            <a:rect l="l" t="t" r="r" b="b"/>
            <a:pathLst>
              <a:path w="1912904" h="1831605">
                <a:moveTo>
                  <a:pt x="0" y="0"/>
                </a:moveTo>
                <a:lnTo>
                  <a:pt x="1912904" y="0"/>
                </a:lnTo>
                <a:lnTo>
                  <a:pt x="1912904" y="1831606"/>
                </a:lnTo>
                <a:lnTo>
                  <a:pt x="0" y="1831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258393" flipH="1">
            <a:off x="1265678" y="923392"/>
            <a:ext cx="3327271" cy="3185862"/>
          </a:xfrm>
          <a:custGeom>
            <a:avLst/>
            <a:gdLst/>
            <a:ahLst/>
            <a:cxnLst/>
            <a:rect l="l" t="t" r="r" b="b"/>
            <a:pathLst>
              <a:path w="3327271" h="3185862">
                <a:moveTo>
                  <a:pt x="3327271" y="0"/>
                </a:moveTo>
                <a:lnTo>
                  <a:pt x="0" y="0"/>
                </a:lnTo>
                <a:lnTo>
                  <a:pt x="0" y="3185862"/>
                </a:lnTo>
                <a:lnTo>
                  <a:pt x="3327271" y="3185862"/>
                </a:lnTo>
                <a:lnTo>
                  <a:pt x="332727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65894" y="-52208"/>
            <a:ext cx="2722106" cy="28062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BE4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59300" y="4866016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316842">
            <a:off x="18002063" y="744842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654526">
            <a:off x="3879285" y="-268042"/>
            <a:ext cx="894372" cy="1954913"/>
          </a:xfrm>
          <a:custGeom>
            <a:avLst/>
            <a:gdLst/>
            <a:ahLst/>
            <a:cxnLst/>
            <a:rect l="l" t="t" r="r" b="b"/>
            <a:pathLst>
              <a:path w="894372" h="1954913">
                <a:moveTo>
                  <a:pt x="0" y="0"/>
                </a:moveTo>
                <a:lnTo>
                  <a:pt x="894372" y="0"/>
                </a:lnTo>
                <a:lnTo>
                  <a:pt x="894372" y="1954912"/>
                </a:lnTo>
                <a:lnTo>
                  <a:pt x="0" y="195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32383">
            <a:off x="1699077" y="-1649069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1"/>
                </a:lnTo>
                <a:lnTo>
                  <a:pt x="0" y="2967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70246" y="-338161"/>
            <a:ext cx="2095150" cy="2095150"/>
          </a:xfrm>
          <a:custGeom>
            <a:avLst/>
            <a:gdLst/>
            <a:ahLst/>
            <a:cxnLst/>
            <a:rect l="l" t="t" r="r" b="b"/>
            <a:pathLst>
              <a:path w="2095150" h="2095150">
                <a:moveTo>
                  <a:pt x="0" y="0"/>
                </a:moveTo>
                <a:lnTo>
                  <a:pt x="2095150" y="0"/>
                </a:lnTo>
                <a:lnTo>
                  <a:pt x="2095150" y="2095150"/>
                </a:lnTo>
                <a:lnTo>
                  <a:pt x="0" y="2095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02445" y="2322002"/>
            <a:ext cx="4417593" cy="6277633"/>
          </a:xfrm>
          <a:custGeom>
            <a:avLst/>
            <a:gdLst/>
            <a:ahLst/>
            <a:cxnLst/>
            <a:rect l="l" t="t" r="r" b="b"/>
            <a:pathLst>
              <a:path w="4417593" h="6277633">
                <a:moveTo>
                  <a:pt x="0" y="0"/>
                </a:moveTo>
                <a:lnTo>
                  <a:pt x="4417593" y="0"/>
                </a:lnTo>
                <a:lnTo>
                  <a:pt x="4417593" y="6277633"/>
                </a:lnTo>
                <a:lnTo>
                  <a:pt x="0" y="6277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453381" flipH="1">
            <a:off x="-339605" y="2762647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1095617" y="0"/>
                </a:moveTo>
                <a:lnTo>
                  <a:pt x="0" y="0"/>
                </a:lnTo>
                <a:lnTo>
                  <a:pt x="0" y="2394793"/>
                </a:lnTo>
                <a:lnTo>
                  <a:pt x="1095617" y="2394793"/>
                </a:lnTo>
                <a:lnTo>
                  <a:pt x="109561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534422">
            <a:off x="-433653" y="180727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73867" flipV="1">
            <a:off x="-2447804" y="-1924952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5268731"/>
                </a:moveTo>
                <a:lnTo>
                  <a:pt x="5665303" y="5268731"/>
                </a:lnTo>
                <a:lnTo>
                  <a:pt x="5665303" y="0"/>
                </a:lnTo>
                <a:lnTo>
                  <a:pt x="0" y="0"/>
                </a:lnTo>
                <a:lnTo>
                  <a:pt x="0" y="5268731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389086" y="2323840"/>
            <a:ext cx="4314089" cy="6275795"/>
          </a:xfrm>
          <a:custGeom>
            <a:avLst/>
            <a:gdLst/>
            <a:ahLst/>
            <a:cxnLst/>
            <a:rect l="l" t="t" r="r" b="b"/>
            <a:pathLst>
              <a:path w="4314089" h="6275795">
                <a:moveTo>
                  <a:pt x="0" y="0"/>
                </a:moveTo>
                <a:lnTo>
                  <a:pt x="4314089" y="0"/>
                </a:lnTo>
                <a:lnTo>
                  <a:pt x="4314089" y="6275795"/>
                </a:lnTo>
                <a:lnTo>
                  <a:pt x="0" y="62757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893675" y="2333055"/>
            <a:ext cx="4386606" cy="6266580"/>
          </a:xfrm>
          <a:custGeom>
            <a:avLst/>
            <a:gdLst/>
            <a:ahLst/>
            <a:cxnLst/>
            <a:rect l="l" t="t" r="r" b="b"/>
            <a:pathLst>
              <a:path w="4386606" h="6266580">
                <a:moveTo>
                  <a:pt x="0" y="0"/>
                </a:moveTo>
                <a:lnTo>
                  <a:pt x="4386606" y="0"/>
                </a:lnTo>
                <a:lnTo>
                  <a:pt x="4386606" y="6266580"/>
                </a:lnTo>
                <a:lnTo>
                  <a:pt x="0" y="6266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6842">
            <a:off x="14503298" y="8111743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643735" flipH="1">
            <a:off x="15078322" y="7076846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9" y="0"/>
                </a:moveTo>
                <a:lnTo>
                  <a:pt x="0" y="0"/>
                </a:lnTo>
                <a:lnTo>
                  <a:pt x="0" y="1844980"/>
                </a:lnTo>
                <a:lnTo>
                  <a:pt x="844079" y="1844980"/>
                </a:lnTo>
                <a:lnTo>
                  <a:pt x="84407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387223" y="465140"/>
            <a:ext cx="6589917" cy="741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1"/>
              </a:lnSpc>
            </a:pPr>
            <a:r>
              <a:rPr lang="en-US" sz="4337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1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68368" y="1149526"/>
            <a:ext cx="9956585" cy="1064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067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แต่งตั้งคณะทำงานด้านการส่งเสริมคุณธรรม จริยธรรม และ</a:t>
            </a:r>
          </a:p>
          <a:p>
            <a:pPr algn="ctr">
              <a:lnSpc>
                <a:spcPts val="4294"/>
              </a:lnSpc>
            </a:pPr>
            <a:r>
              <a:rPr lang="en-US" sz="3067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ความโปร่งใส ของกองครฉ. ประจำปีงบประมาณ พ.ศ. 2568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55115" y="8901306"/>
            <a:ext cx="13077630" cy="1061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4"/>
              </a:lnSpc>
            </a:pPr>
            <a:r>
              <a:rPr lang="en-US" sz="2067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คำสั่งกองควบคุมโรคและภัยสุขภาพในภาวะฉุกเฉิน ที่ 58/2567 เรื่อง แต่งตั้งคณะทำงานด้านการส่งเสริมคุณธรรม จริยธรรม</a:t>
            </a:r>
          </a:p>
          <a:p>
            <a:pPr algn="ctr">
              <a:lnSpc>
                <a:spcPts val="2894"/>
              </a:lnSpc>
            </a:pPr>
            <a:r>
              <a:rPr lang="en-US" sz="2067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และความโปร่งใส ของกองควบคุมโรคและภัยสุขภาพในภาวะฉุกเฉิน ประจำปีงบประมาณ พ.ศ. 2568 </a:t>
            </a:r>
          </a:p>
          <a:p>
            <a:pPr algn="ctr">
              <a:lnSpc>
                <a:spcPts val="2894"/>
              </a:lnSpc>
            </a:pPr>
            <a:r>
              <a:rPr lang="en-US" sz="2067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ลงในเว็บไซต์กองครฉ. </a:t>
            </a:r>
            <a:r>
              <a:rPr lang="en-US" sz="2067" u="sng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9" tooltip="https://ddc.moph.go.th/ddce/news.php?news=47135"/>
              </a:rPr>
              <a:t>https://ddc.moph.go.th/ddce/news.php?news=47135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332745" y="6295516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2" y="0"/>
                </a:lnTo>
                <a:lnTo>
                  <a:pt x="5665302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299639"/>
            <a:ext cx="15306402" cy="8181733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76588">
            <a:off x="2462437" y="5714607"/>
            <a:ext cx="5060051" cy="1665217"/>
          </a:xfrm>
          <a:custGeom>
            <a:avLst/>
            <a:gdLst/>
            <a:ahLst/>
            <a:cxnLst/>
            <a:rect l="l" t="t" r="r" b="b"/>
            <a:pathLst>
              <a:path w="5060051" h="1665217">
                <a:moveTo>
                  <a:pt x="0" y="0"/>
                </a:moveTo>
                <a:lnTo>
                  <a:pt x="5060051" y="0"/>
                </a:lnTo>
                <a:lnTo>
                  <a:pt x="5060051" y="1665216"/>
                </a:lnTo>
                <a:lnTo>
                  <a:pt x="0" y="1665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69283" flipH="1">
            <a:off x="1028700" y="2250572"/>
            <a:ext cx="1537906" cy="4114800"/>
          </a:xfrm>
          <a:custGeom>
            <a:avLst/>
            <a:gdLst/>
            <a:ahLst/>
            <a:cxnLst/>
            <a:rect l="l" t="t" r="r" b="b"/>
            <a:pathLst>
              <a:path w="1537906" h="4114800">
                <a:moveTo>
                  <a:pt x="1537906" y="0"/>
                </a:moveTo>
                <a:lnTo>
                  <a:pt x="0" y="0"/>
                </a:lnTo>
                <a:lnTo>
                  <a:pt x="0" y="4114800"/>
                </a:lnTo>
                <a:lnTo>
                  <a:pt x="1537906" y="4114800"/>
                </a:lnTo>
                <a:lnTo>
                  <a:pt x="153790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09131">
            <a:off x="271910" y="5148455"/>
            <a:ext cx="3068190" cy="3357801"/>
          </a:xfrm>
          <a:custGeom>
            <a:avLst/>
            <a:gdLst/>
            <a:ahLst/>
            <a:cxnLst/>
            <a:rect l="l" t="t" r="r" b="b"/>
            <a:pathLst>
              <a:path w="3068190" h="3357801">
                <a:moveTo>
                  <a:pt x="0" y="0"/>
                </a:moveTo>
                <a:lnTo>
                  <a:pt x="3068190" y="0"/>
                </a:lnTo>
                <a:lnTo>
                  <a:pt x="3068190" y="3357800"/>
                </a:lnTo>
                <a:lnTo>
                  <a:pt x="0" y="3357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315251">
            <a:off x="4541092" y="7856344"/>
            <a:ext cx="1034880" cy="2262033"/>
          </a:xfrm>
          <a:custGeom>
            <a:avLst/>
            <a:gdLst/>
            <a:ahLst/>
            <a:cxnLst/>
            <a:rect l="l" t="t" r="r" b="b"/>
            <a:pathLst>
              <a:path w="1034880" h="2262033">
                <a:moveTo>
                  <a:pt x="0" y="0"/>
                </a:moveTo>
                <a:lnTo>
                  <a:pt x="1034880" y="0"/>
                </a:lnTo>
                <a:lnTo>
                  <a:pt x="1034880" y="2262033"/>
                </a:lnTo>
                <a:lnTo>
                  <a:pt x="0" y="22620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55961" y="7147581"/>
            <a:ext cx="3702571" cy="2531633"/>
          </a:xfrm>
          <a:custGeom>
            <a:avLst/>
            <a:gdLst/>
            <a:ahLst/>
            <a:cxnLst/>
            <a:rect l="l" t="t" r="r" b="b"/>
            <a:pathLst>
              <a:path w="3702571" h="2531633">
                <a:moveTo>
                  <a:pt x="3702571" y="0"/>
                </a:moveTo>
                <a:lnTo>
                  <a:pt x="0" y="0"/>
                </a:lnTo>
                <a:lnTo>
                  <a:pt x="0" y="2531633"/>
                </a:lnTo>
                <a:lnTo>
                  <a:pt x="3702571" y="2531633"/>
                </a:lnTo>
                <a:lnTo>
                  <a:pt x="370257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386049">
            <a:off x="1444703" y="6426847"/>
            <a:ext cx="1483599" cy="1725116"/>
          </a:xfrm>
          <a:custGeom>
            <a:avLst/>
            <a:gdLst/>
            <a:ahLst/>
            <a:cxnLst/>
            <a:rect l="l" t="t" r="r" b="b"/>
            <a:pathLst>
              <a:path w="1483599" h="1725116">
                <a:moveTo>
                  <a:pt x="0" y="0"/>
                </a:moveTo>
                <a:lnTo>
                  <a:pt x="1483599" y="0"/>
                </a:lnTo>
                <a:lnTo>
                  <a:pt x="1483599" y="1725116"/>
                </a:lnTo>
                <a:lnTo>
                  <a:pt x="0" y="1725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5345" y="7425060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22499" y="8902779"/>
            <a:ext cx="5649880" cy="1384221"/>
          </a:xfrm>
          <a:custGeom>
            <a:avLst/>
            <a:gdLst/>
            <a:ahLst/>
            <a:cxnLst/>
            <a:rect l="l" t="t" r="r" b="b"/>
            <a:pathLst>
              <a:path w="5649880" h="1384221">
                <a:moveTo>
                  <a:pt x="0" y="0"/>
                </a:moveTo>
                <a:lnTo>
                  <a:pt x="5649880" y="0"/>
                </a:lnTo>
                <a:lnTo>
                  <a:pt x="5649880" y="1384221"/>
                </a:lnTo>
                <a:lnTo>
                  <a:pt x="0" y="13842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090275" flipH="1">
            <a:off x="2421422" y="2088801"/>
            <a:ext cx="1277606" cy="1223308"/>
          </a:xfrm>
          <a:custGeom>
            <a:avLst/>
            <a:gdLst/>
            <a:ahLst/>
            <a:cxnLst/>
            <a:rect l="l" t="t" r="r" b="b"/>
            <a:pathLst>
              <a:path w="1277606" h="1223308">
                <a:moveTo>
                  <a:pt x="1277606" y="0"/>
                </a:moveTo>
                <a:lnTo>
                  <a:pt x="0" y="0"/>
                </a:lnTo>
                <a:lnTo>
                  <a:pt x="0" y="1223307"/>
                </a:lnTo>
                <a:lnTo>
                  <a:pt x="1277606" y="1223307"/>
                </a:lnTo>
                <a:lnTo>
                  <a:pt x="127760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633160">
            <a:off x="16102733" y="7266432"/>
            <a:ext cx="2313135" cy="2214826"/>
          </a:xfrm>
          <a:custGeom>
            <a:avLst/>
            <a:gdLst/>
            <a:ahLst/>
            <a:cxnLst/>
            <a:rect l="l" t="t" r="r" b="b"/>
            <a:pathLst>
              <a:path w="2313135" h="2214826">
                <a:moveTo>
                  <a:pt x="0" y="0"/>
                </a:moveTo>
                <a:lnTo>
                  <a:pt x="2313134" y="0"/>
                </a:lnTo>
                <a:lnTo>
                  <a:pt x="2313134" y="2214826"/>
                </a:lnTo>
                <a:lnTo>
                  <a:pt x="0" y="2214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69376" y="-375094"/>
            <a:ext cx="2120504" cy="2120504"/>
          </a:xfrm>
          <a:custGeom>
            <a:avLst/>
            <a:gdLst/>
            <a:ahLst/>
            <a:cxnLst/>
            <a:rect l="l" t="t" r="r" b="b"/>
            <a:pathLst>
              <a:path w="2120504" h="2120504">
                <a:moveTo>
                  <a:pt x="0" y="0"/>
                </a:moveTo>
                <a:lnTo>
                  <a:pt x="2120504" y="0"/>
                </a:lnTo>
                <a:lnTo>
                  <a:pt x="2120504" y="2120503"/>
                </a:lnTo>
                <a:lnTo>
                  <a:pt x="0" y="21205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00805" y="2700455"/>
            <a:ext cx="3572003" cy="3572003"/>
          </a:xfrm>
          <a:custGeom>
            <a:avLst/>
            <a:gdLst/>
            <a:ahLst/>
            <a:cxnLst/>
            <a:rect l="l" t="t" r="r" b="b"/>
            <a:pathLst>
              <a:path w="3572003" h="3572003">
                <a:moveTo>
                  <a:pt x="0" y="0"/>
                </a:moveTo>
                <a:lnTo>
                  <a:pt x="3572003" y="0"/>
                </a:lnTo>
                <a:lnTo>
                  <a:pt x="3572003" y="3572002"/>
                </a:lnTo>
                <a:lnTo>
                  <a:pt x="0" y="3572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9095272" y="1610775"/>
            <a:ext cx="638314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2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095272" y="2266095"/>
            <a:ext cx="6303750" cy="103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0"/>
              </a:lnSpc>
            </a:pPr>
            <a:r>
              <a:rPr lang="en-US" sz="2597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จ</a:t>
            </a:r>
            <a:r>
              <a:rPr lang="en-US" sz="2597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ัดทำแผนปฏิบัติการส่งเสริมคุณธรรม ของ</a:t>
            </a:r>
          </a:p>
          <a:p>
            <a:pPr marL="0" lvl="0" indent="0" algn="ctr">
              <a:lnSpc>
                <a:spcPts val="4260"/>
              </a:lnSpc>
            </a:pPr>
            <a:r>
              <a:rPr lang="en-US" sz="2597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กองครฉ. ประจำปีงบประมาณ พ.ศ. 2568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21500" y="3440859"/>
            <a:ext cx="7551753" cy="1416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6"/>
              </a:lnSpc>
            </a:pPr>
            <a:r>
              <a:rPr lang="en-US" sz="1778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แผนปฏิบัติการส่งเสริมคุณธรรมของหน่วยงาน ประจำปีงบประมาณ พ.ศ. 2568</a:t>
            </a:r>
          </a:p>
          <a:p>
            <a:pPr marL="0" lvl="0" indent="0" algn="ctr">
              <a:lnSpc>
                <a:spcPts val="2916"/>
              </a:lnSpc>
            </a:pPr>
            <a:r>
              <a:rPr lang="en-US" sz="1778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 ( สธ 0403.3/592 ลงวันที่ 28 พฤศจิกายน 2567 เรื่อง แผนปฏิบัติการส่งเสริมคุณธรรมของหน่วยงาน ประจำปีงบประมาณ พ.ศ. 2568 )</a:t>
            </a:r>
          </a:p>
          <a:p>
            <a:pPr marL="0" lvl="0" indent="0" algn="ctr">
              <a:lnSpc>
                <a:spcPts val="2916"/>
              </a:lnSpc>
            </a:pPr>
            <a:r>
              <a:rPr lang="en-US" sz="1778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ลงในเว็บไซต์กองครฉ. https://ddc.moph.go.th/ddce/news.php?news=47135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89496" y="4907630"/>
            <a:ext cx="638314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95272" y="5515325"/>
            <a:ext cx="6303750" cy="1031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0"/>
              </a:lnSpc>
            </a:pPr>
            <a:r>
              <a:rPr lang="en-US" sz="2597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ประชาส</a:t>
            </a:r>
            <a:r>
              <a:rPr lang="en-US" sz="2597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ัมพันธ์แผนปฏิบัติการส่งเสริมคุณธรรม ของกองครฉ. ประจำปีงบประมาณ พ.ศ. 2568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98349" y="6557475"/>
            <a:ext cx="8977539" cy="2510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6"/>
              </a:lnSpc>
            </a:pPr>
            <a:r>
              <a:rPr lang="en-US" sz="1778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ประชาสัมพันธ์แผนปฏิบัติการส่งเสริมคุณธรรมของ</a:t>
            </a:r>
          </a:p>
          <a:p>
            <a:pPr marL="0" lvl="0" indent="0" algn="ctr">
              <a:lnSpc>
                <a:spcPts val="2916"/>
              </a:lnSpc>
            </a:pPr>
            <a:r>
              <a:rPr lang="en-US" sz="1778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กองครฉ. ประจำปีงบประมาณ พ.ศ. 2568 ในเว็บไซต์กองครฉ. </a:t>
            </a:r>
            <a:r>
              <a:rPr lang="en-US" sz="1778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14" tooltip="https://shorturl.asia/Lsn3g"/>
              </a:rPr>
              <a:t>แผนปฏิบัติการส่งเสริมคุณธรรมของหน่วยงาน ประจำปีงบประมาณ พ.ศ. 2568( สธ 0403.3/592 ลงวันที่ 28 พฤศจิกายน 2567 เรื่อง</a:t>
            </a:r>
          </a:p>
          <a:p>
            <a:pPr marL="0" lvl="0" indent="0" algn="ctr">
              <a:lnSpc>
                <a:spcPts val="2916"/>
              </a:lnSpc>
            </a:pPr>
            <a:r>
              <a:rPr lang="en-US" sz="1778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14" tooltip="https://shorturl.asia/Lsn3g"/>
              </a:rPr>
              <a:t>แผนปฏิบัติการส่งเสริม</a:t>
            </a:r>
            <a:r>
              <a:rPr lang="en-US" sz="1778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14" tooltip="https://shorturl.asia/Lsn3g"/>
              </a:rPr>
              <a:t>คุณธรรมของหน่วยงาน ประจำปีงบประมาณ พ.ศ. 2568</a:t>
            </a:r>
            <a:r>
              <a:rPr lang="en-US" sz="1778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14" tooltip="https://shorturl.asia/Lsn3g"/>
              </a:rPr>
              <a:t> )</a:t>
            </a:r>
          </a:p>
          <a:p>
            <a:pPr marL="0" lvl="0" indent="0" algn="ctr">
              <a:lnSpc>
                <a:spcPts val="2916"/>
              </a:lnSpc>
            </a:pPr>
            <a:r>
              <a:rPr lang="en-US" sz="1778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14" tooltip="https://shorturl.asia/Lsn3g"/>
              </a:rPr>
              <a:t>ลงในเว็บไซต์กองครฉ.</a:t>
            </a:r>
            <a:r>
              <a:rPr lang="en-US" sz="1778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14" tooltip="https://shorturl.asia/Lsn3g"/>
              </a:rPr>
              <a:t> </a:t>
            </a:r>
            <a:r>
              <a:rPr lang="en-US" sz="1778" u="sng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14" tooltip="https://shorturl.asia/Lsn3g"/>
              </a:rPr>
              <a:t>https://ddc.moph.go.th/ddce/news.php?news=47135</a:t>
            </a:r>
            <a:r>
              <a:rPr lang="en-US" sz="1778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 และนำแผนฯ </a:t>
            </a:r>
          </a:p>
          <a:p>
            <a:pPr marL="0" lvl="0" indent="0" algn="ctr">
              <a:lnSpc>
                <a:spcPts val="2916"/>
              </a:lnSpc>
            </a:pPr>
            <a:r>
              <a:rPr lang="en-US" sz="1778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ใส่ใน ระบบ DDCE Data Xchange: https://ddx-ddce.ddc.moph.go.th/file/group/3</a:t>
            </a:r>
          </a:p>
          <a:p>
            <a:pPr marL="0" lvl="0" indent="0" algn="ctr">
              <a:lnSpc>
                <a:spcPts val="2916"/>
              </a:lnSpc>
            </a:pPr>
            <a:endParaRPr lang="en-US" sz="1778" u="none" strike="noStrike">
              <a:solidFill>
                <a:srgbClr val="684A07"/>
              </a:solidFill>
              <a:latin typeface="Banburi"/>
              <a:ea typeface="Banburi"/>
              <a:cs typeface="Banburi"/>
              <a:sym typeface="Banbu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BE4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299639"/>
            <a:ext cx="14382205" cy="7687722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solidFill>
              <a:srgbClr val="FF958A"/>
            </a:soli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38080" y="4938921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643735" flipH="1">
            <a:off x="12052947" y="8860935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8" y="0"/>
                </a:moveTo>
                <a:lnTo>
                  <a:pt x="0" y="0"/>
                </a:lnTo>
                <a:lnTo>
                  <a:pt x="0" y="1844980"/>
                </a:lnTo>
                <a:lnTo>
                  <a:pt x="844078" y="1844980"/>
                </a:lnTo>
                <a:lnTo>
                  <a:pt x="84407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5056" y="6818829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2" y="0"/>
                </a:lnTo>
                <a:lnTo>
                  <a:pt x="5665302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16842">
            <a:off x="12800365" y="8552593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316842">
            <a:off x="17080843" y="7521332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73867" flipV="1">
            <a:off x="-2036724" y="-1135552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5268732"/>
                </a:moveTo>
                <a:lnTo>
                  <a:pt x="5665303" y="5268732"/>
                </a:lnTo>
                <a:lnTo>
                  <a:pt x="5665303" y="0"/>
                </a:lnTo>
                <a:lnTo>
                  <a:pt x="0" y="0"/>
                </a:lnTo>
                <a:lnTo>
                  <a:pt x="0" y="5268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453381" flipH="1">
            <a:off x="-391080" y="2900627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1095618" y="0"/>
                </a:moveTo>
                <a:lnTo>
                  <a:pt x="0" y="0"/>
                </a:lnTo>
                <a:lnTo>
                  <a:pt x="0" y="2394792"/>
                </a:lnTo>
                <a:lnTo>
                  <a:pt x="1095618" y="2394792"/>
                </a:lnTo>
                <a:lnTo>
                  <a:pt x="10956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34422">
            <a:off x="-433653" y="180727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654526">
            <a:off x="3879285" y="-268042"/>
            <a:ext cx="894372" cy="1954913"/>
          </a:xfrm>
          <a:custGeom>
            <a:avLst/>
            <a:gdLst/>
            <a:ahLst/>
            <a:cxnLst/>
            <a:rect l="l" t="t" r="r" b="b"/>
            <a:pathLst>
              <a:path w="894372" h="1954913">
                <a:moveTo>
                  <a:pt x="0" y="0"/>
                </a:moveTo>
                <a:lnTo>
                  <a:pt x="894372" y="0"/>
                </a:lnTo>
                <a:lnTo>
                  <a:pt x="894372" y="1954912"/>
                </a:lnTo>
                <a:lnTo>
                  <a:pt x="0" y="195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532383">
            <a:off x="1699077" y="-1649069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1"/>
                </a:lnTo>
                <a:lnTo>
                  <a:pt x="0" y="296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256286" y="1216052"/>
            <a:ext cx="2273268" cy="23435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85758">
            <a:off x="7541118" y="779255"/>
            <a:ext cx="3860823" cy="1158247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2507691" y="3445691"/>
            <a:ext cx="5965583" cy="4489101"/>
          </a:xfrm>
          <a:custGeom>
            <a:avLst/>
            <a:gdLst/>
            <a:ahLst/>
            <a:cxnLst/>
            <a:rect l="l" t="t" r="r" b="b"/>
            <a:pathLst>
              <a:path w="5965583" h="4489101">
                <a:moveTo>
                  <a:pt x="0" y="0"/>
                </a:moveTo>
                <a:lnTo>
                  <a:pt x="5965583" y="0"/>
                </a:lnTo>
                <a:lnTo>
                  <a:pt x="5965583" y="4489101"/>
                </a:lnTo>
                <a:lnTo>
                  <a:pt x="0" y="4489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258393" flipH="1">
            <a:off x="4003661" y="7250894"/>
            <a:ext cx="2292407" cy="2194980"/>
          </a:xfrm>
          <a:custGeom>
            <a:avLst/>
            <a:gdLst/>
            <a:ahLst/>
            <a:cxnLst/>
            <a:rect l="l" t="t" r="r" b="b"/>
            <a:pathLst>
              <a:path w="2292407" h="2194980">
                <a:moveTo>
                  <a:pt x="2292406" y="0"/>
                </a:moveTo>
                <a:lnTo>
                  <a:pt x="0" y="0"/>
                </a:lnTo>
                <a:lnTo>
                  <a:pt x="0" y="2194980"/>
                </a:lnTo>
                <a:lnTo>
                  <a:pt x="2292406" y="2194980"/>
                </a:lnTo>
                <a:lnTo>
                  <a:pt x="229240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091845" y="503582"/>
            <a:ext cx="638314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164146" y="1607493"/>
            <a:ext cx="12813136" cy="1649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8"/>
              </a:lnSpc>
            </a:pPr>
            <a:r>
              <a:rPr lang="en-US" sz="2700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กิจกรรมประกาศเจตนารมณ์การรว</a:t>
            </a:r>
            <a:r>
              <a:rPr lang="en-US" sz="2700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มพลังขับเคลื่อนเป็นองค์กรคุณธรรมต้นแบบ</a:t>
            </a:r>
          </a:p>
          <a:p>
            <a:pPr marL="0" lvl="0" indent="0" algn="ctr">
              <a:lnSpc>
                <a:spcPts val="4428"/>
              </a:lnSpc>
            </a:pPr>
            <a:r>
              <a:rPr lang="en-US" sz="2700" u="none" strike="noStrike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ร่วมต่อต้านการทุจริตป้องกันและแก้ไขปัญหา การล่วงละเมิดหรือคุกคามทางเพศในการทำงาน ประจำปีงบประมาณ พ.ศ. 2568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751357" y="3326835"/>
            <a:ext cx="7225925" cy="523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0"/>
              </a:lnSpc>
            </a:pPr>
            <a:r>
              <a:rPr lang="en-US" sz="2000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กองครฉ. จ</a:t>
            </a: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ัดกิจกรรมร่วมกันประกาศเจตนารมณ์การรวมพลังขับเคลื่อนเป็นองค์กรคุณธรรมต้นแบบ ร่วมต่อต้านการทุจริตป้องกันและแก้ไขปัญหาการล่วงละเมิดหรือคุกคามทางเพศในการทำงาน ประจำปีงบประมาณ</a:t>
            </a:r>
          </a:p>
          <a:p>
            <a:pPr marL="0" lvl="0" indent="0" algn="l">
              <a:lnSpc>
                <a:spcPts val="3280"/>
              </a:lnSpc>
            </a:pP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พ.ศ. 2568 ในวันที่ 6 ธันวาคม 2568 (โดยนายพรพิทักษ์ พันธ์หล้า</a:t>
            </a:r>
          </a:p>
          <a:p>
            <a:pPr marL="0" lvl="0" indent="0" algn="l">
              <a:lnSpc>
                <a:spcPts val="3280"/>
              </a:lnSpc>
            </a:pP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ผู้อำนวยการฯ และบุคลากรในหน่วยงาน ร่วมประกาศเจตนารมณ์ </a:t>
            </a:r>
          </a:p>
          <a:p>
            <a:pPr marL="0" lvl="0" indent="0" algn="l">
              <a:lnSpc>
                <a:spcPts val="3280"/>
              </a:lnSpc>
            </a:pP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พร้อมทั้งลงลายมือชื่อเข้าร่วมกิจกรรม) </a:t>
            </a:r>
          </a:p>
          <a:p>
            <a:pPr marL="0" lvl="0" indent="0" algn="l">
              <a:lnSpc>
                <a:spcPts val="3280"/>
              </a:lnSpc>
            </a:pP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- </a:t>
            </a:r>
            <a:r>
              <a:rPr lang="en-US" sz="2000" u="sng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  <a:hlinkClick r:id="rId9" tooltip="https://ddc.moph.go.th/ddce/news.php?news=47135"/>
              </a:rPr>
              <a:t>https://ddc.moph.go.th/ddce/news.php?news=47135</a:t>
            </a:r>
          </a:p>
          <a:p>
            <a:pPr marL="0" lvl="0" indent="0" algn="l">
              <a:lnSpc>
                <a:spcPts val="3280"/>
              </a:lnSpc>
            </a:pP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( ประกาศเจตนารมณ์ฯ)</a:t>
            </a:r>
          </a:p>
          <a:p>
            <a:pPr marL="0" lvl="0" indent="0" algn="l">
              <a:lnSpc>
                <a:spcPts val="3280"/>
              </a:lnSpc>
            </a:pP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- </a:t>
            </a:r>
            <a:r>
              <a:rPr lang="en-US" sz="2000" u="sng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  <a:hlinkClick r:id="rId10" tooltip="https://www.shorturl.asia/h4kej"/>
              </a:rPr>
              <a:t>https://shorturl.asia/h4kej</a:t>
            </a: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 (ลายมือชื่อของบุคลากรเข้าร่วม )</a:t>
            </a:r>
          </a:p>
          <a:p>
            <a:pPr marL="0" lvl="0" indent="0" algn="l">
              <a:lnSpc>
                <a:spcPts val="3280"/>
              </a:lnSpc>
            </a:pP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- </a:t>
            </a:r>
            <a:r>
              <a:rPr lang="en-US" sz="2000" u="sng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  <a:hlinkClick r:id="rId11" tooltip="https://shorturl.asia/SQ6vG"/>
              </a:rPr>
              <a:t>https://shorturl.asia/SQ6vG</a:t>
            </a:r>
            <a:r>
              <a:rPr lang="en-US" sz="2000" u="none" strike="noStrike">
                <a:solidFill>
                  <a:srgbClr val="FFFFFF"/>
                </a:solidFill>
                <a:latin typeface="Banburi"/>
                <a:ea typeface="Banburi"/>
                <a:cs typeface="Banburi"/>
                <a:sym typeface="Banburi"/>
              </a:rPr>
              <a:t> ( รูปภาพกิจกรรมประกาศเจตนารมณ์การรวมพลังขับเคลื่อนฯ)</a:t>
            </a:r>
          </a:p>
          <a:p>
            <a:pPr marL="0" lvl="0" indent="0" algn="l">
              <a:lnSpc>
                <a:spcPts val="2788"/>
              </a:lnSpc>
            </a:pPr>
            <a:endParaRPr lang="en-US" sz="2000" u="none" strike="noStrike">
              <a:solidFill>
                <a:srgbClr val="FFFFFF"/>
              </a:solidFill>
              <a:latin typeface="Banburi"/>
              <a:ea typeface="Banburi"/>
              <a:cs typeface="Banburi"/>
              <a:sym typeface="Banburi"/>
            </a:endParaRPr>
          </a:p>
          <a:p>
            <a:pPr marL="0" lvl="0" indent="0" algn="ctr">
              <a:lnSpc>
                <a:spcPts val="3280"/>
              </a:lnSpc>
            </a:pPr>
            <a:endParaRPr lang="en-US" sz="2000" u="none" strike="noStrike">
              <a:solidFill>
                <a:srgbClr val="FFFFFF"/>
              </a:solidFill>
              <a:latin typeface="Banburi"/>
              <a:ea typeface="Banburi"/>
              <a:cs typeface="Banburi"/>
              <a:sym typeface="Banbu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6105754" y="-324013"/>
            <a:ext cx="2066855" cy="2066855"/>
          </a:xfrm>
          <a:custGeom>
            <a:avLst/>
            <a:gdLst/>
            <a:ahLst/>
            <a:cxnLst/>
            <a:rect l="l" t="t" r="r" b="b"/>
            <a:pathLst>
              <a:path w="2066855" h="2066855">
                <a:moveTo>
                  <a:pt x="0" y="0"/>
                </a:moveTo>
                <a:lnTo>
                  <a:pt x="2066855" y="0"/>
                </a:lnTo>
                <a:lnTo>
                  <a:pt x="2066855" y="2066854"/>
                </a:lnTo>
                <a:lnTo>
                  <a:pt x="0" y="20668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299639"/>
            <a:ext cx="14382205" cy="7687722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69283" flipH="1">
            <a:off x="1028700" y="2250572"/>
            <a:ext cx="1537906" cy="4114800"/>
          </a:xfrm>
          <a:custGeom>
            <a:avLst/>
            <a:gdLst/>
            <a:ahLst/>
            <a:cxnLst/>
            <a:rect l="l" t="t" r="r" b="b"/>
            <a:pathLst>
              <a:path w="1537906" h="4114800">
                <a:moveTo>
                  <a:pt x="1537906" y="0"/>
                </a:moveTo>
                <a:lnTo>
                  <a:pt x="0" y="0"/>
                </a:lnTo>
                <a:lnTo>
                  <a:pt x="0" y="4114800"/>
                </a:lnTo>
                <a:lnTo>
                  <a:pt x="1537906" y="4114800"/>
                </a:lnTo>
                <a:lnTo>
                  <a:pt x="15379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9131">
            <a:off x="57275" y="5088957"/>
            <a:ext cx="3068190" cy="3357801"/>
          </a:xfrm>
          <a:custGeom>
            <a:avLst/>
            <a:gdLst/>
            <a:ahLst/>
            <a:cxnLst/>
            <a:rect l="l" t="t" r="r" b="b"/>
            <a:pathLst>
              <a:path w="3068190" h="3357801">
                <a:moveTo>
                  <a:pt x="0" y="0"/>
                </a:moveTo>
                <a:lnTo>
                  <a:pt x="3068190" y="0"/>
                </a:lnTo>
                <a:lnTo>
                  <a:pt x="3068190" y="3357801"/>
                </a:lnTo>
                <a:lnTo>
                  <a:pt x="0" y="335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067819">
            <a:off x="4004506" y="8028894"/>
            <a:ext cx="1034880" cy="2262033"/>
          </a:xfrm>
          <a:custGeom>
            <a:avLst/>
            <a:gdLst/>
            <a:ahLst/>
            <a:cxnLst/>
            <a:rect l="l" t="t" r="r" b="b"/>
            <a:pathLst>
              <a:path w="1034880" h="2262033">
                <a:moveTo>
                  <a:pt x="0" y="0"/>
                </a:moveTo>
                <a:lnTo>
                  <a:pt x="1034880" y="0"/>
                </a:lnTo>
                <a:lnTo>
                  <a:pt x="1034880" y="2262033"/>
                </a:lnTo>
                <a:lnTo>
                  <a:pt x="0" y="2262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86049">
            <a:off x="1064205" y="6466400"/>
            <a:ext cx="1483599" cy="1725116"/>
          </a:xfrm>
          <a:custGeom>
            <a:avLst/>
            <a:gdLst/>
            <a:ahLst/>
            <a:cxnLst/>
            <a:rect l="l" t="t" r="r" b="b"/>
            <a:pathLst>
              <a:path w="1483599" h="1725116">
                <a:moveTo>
                  <a:pt x="0" y="0"/>
                </a:moveTo>
                <a:lnTo>
                  <a:pt x="1483599" y="0"/>
                </a:lnTo>
                <a:lnTo>
                  <a:pt x="1483599" y="1725115"/>
                </a:lnTo>
                <a:lnTo>
                  <a:pt x="0" y="1725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25345" y="7425060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642713" y="2960492"/>
            <a:ext cx="5535945" cy="5452905"/>
          </a:xfrm>
          <a:custGeom>
            <a:avLst/>
            <a:gdLst/>
            <a:ahLst/>
            <a:cxnLst/>
            <a:rect l="l" t="t" r="r" b="b"/>
            <a:pathLst>
              <a:path w="5535945" h="5452905">
                <a:moveTo>
                  <a:pt x="0" y="0"/>
                </a:moveTo>
                <a:lnTo>
                  <a:pt x="5535944" y="0"/>
                </a:lnTo>
                <a:lnTo>
                  <a:pt x="5535944" y="5452905"/>
                </a:lnTo>
                <a:lnTo>
                  <a:pt x="0" y="5452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25345" y="7328958"/>
            <a:ext cx="3702571" cy="2531633"/>
          </a:xfrm>
          <a:custGeom>
            <a:avLst/>
            <a:gdLst/>
            <a:ahLst/>
            <a:cxnLst/>
            <a:rect l="l" t="t" r="r" b="b"/>
            <a:pathLst>
              <a:path w="3702571" h="2531633">
                <a:moveTo>
                  <a:pt x="3702572" y="0"/>
                </a:moveTo>
                <a:lnTo>
                  <a:pt x="0" y="0"/>
                </a:lnTo>
                <a:lnTo>
                  <a:pt x="0" y="2531633"/>
                </a:lnTo>
                <a:lnTo>
                  <a:pt x="3702572" y="2531633"/>
                </a:lnTo>
                <a:lnTo>
                  <a:pt x="370257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83387" y="2960492"/>
            <a:ext cx="7279484" cy="5473379"/>
          </a:xfrm>
          <a:custGeom>
            <a:avLst/>
            <a:gdLst/>
            <a:ahLst/>
            <a:cxnLst/>
            <a:rect l="l" t="t" r="r" b="b"/>
            <a:pathLst>
              <a:path w="7279484" h="5473379">
                <a:moveTo>
                  <a:pt x="0" y="0"/>
                </a:moveTo>
                <a:lnTo>
                  <a:pt x="7279484" y="0"/>
                </a:lnTo>
                <a:lnTo>
                  <a:pt x="7279484" y="5473379"/>
                </a:lnTo>
                <a:lnTo>
                  <a:pt x="0" y="5473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3564085">
            <a:off x="15206249" y="4578840"/>
            <a:ext cx="3326239" cy="3184874"/>
          </a:xfrm>
          <a:custGeom>
            <a:avLst/>
            <a:gdLst/>
            <a:ahLst/>
            <a:cxnLst/>
            <a:rect l="l" t="t" r="r" b="b"/>
            <a:pathLst>
              <a:path w="3326239" h="3184874">
                <a:moveTo>
                  <a:pt x="0" y="0"/>
                </a:moveTo>
                <a:lnTo>
                  <a:pt x="3326239" y="0"/>
                </a:lnTo>
                <a:lnTo>
                  <a:pt x="3326239" y="3184874"/>
                </a:lnTo>
                <a:lnTo>
                  <a:pt x="0" y="3184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828877" y="371310"/>
            <a:ext cx="10630246" cy="92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2"/>
              </a:lnSpc>
              <a:spcBef>
                <a:spcPct val="0"/>
              </a:spcBef>
            </a:pPr>
            <a:r>
              <a:rPr lang="en-US" sz="5373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52718" y="1474591"/>
            <a:ext cx="9982563" cy="1446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3"/>
              </a:lnSpc>
            </a:pPr>
            <a:r>
              <a:rPr lang="en-US" sz="3432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กิจกรรมกำหนดคุณธรรมเป้าหมายจากปัญหาที่อยากแก้ และความดีที่อยากทำ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023611" y="-352098"/>
            <a:ext cx="2159111" cy="2159111"/>
          </a:xfrm>
          <a:custGeom>
            <a:avLst/>
            <a:gdLst/>
            <a:ahLst/>
            <a:cxnLst/>
            <a:rect l="l" t="t" r="r" b="b"/>
            <a:pathLst>
              <a:path w="2159111" h="2159111">
                <a:moveTo>
                  <a:pt x="0" y="0"/>
                </a:moveTo>
                <a:lnTo>
                  <a:pt x="2159111" y="0"/>
                </a:lnTo>
                <a:lnTo>
                  <a:pt x="2159111" y="2159111"/>
                </a:lnTo>
                <a:lnTo>
                  <a:pt x="0" y="21591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BE4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3825" y="1205701"/>
            <a:ext cx="16199873" cy="8659320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solidFill>
              <a:srgbClr val="FF958A"/>
            </a:soli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-133350"/>
              <a:ext cx="1916178" cy="11602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97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38080" y="4938921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643735" flipH="1">
            <a:off x="12052947" y="8860935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8" y="0"/>
                </a:moveTo>
                <a:lnTo>
                  <a:pt x="0" y="0"/>
                </a:lnTo>
                <a:lnTo>
                  <a:pt x="0" y="1844980"/>
                </a:lnTo>
                <a:lnTo>
                  <a:pt x="844078" y="1844980"/>
                </a:lnTo>
                <a:lnTo>
                  <a:pt x="84407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5056" y="6818829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2" y="0"/>
                </a:lnTo>
                <a:lnTo>
                  <a:pt x="5665302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316842">
            <a:off x="12800365" y="8552593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316842">
            <a:off x="17080843" y="7521332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73867" flipV="1">
            <a:off x="-2036724" y="-1135552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5268732"/>
                </a:moveTo>
                <a:lnTo>
                  <a:pt x="5665303" y="5268732"/>
                </a:lnTo>
                <a:lnTo>
                  <a:pt x="5665303" y="0"/>
                </a:lnTo>
                <a:lnTo>
                  <a:pt x="0" y="0"/>
                </a:lnTo>
                <a:lnTo>
                  <a:pt x="0" y="5268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453381" flipH="1">
            <a:off x="-391080" y="2900627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1095618" y="0"/>
                </a:moveTo>
                <a:lnTo>
                  <a:pt x="0" y="0"/>
                </a:lnTo>
                <a:lnTo>
                  <a:pt x="0" y="2394792"/>
                </a:lnTo>
                <a:lnTo>
                  <a:pt x="1095618" y="2394792"/>
                </a:lnTo>
                <a:lnTo>
                  <a:pt x="10956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34422">
            <a:off x="-433653" y="180727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654526">
            <a:off x="3879285" y="-268042"/>
            <a:ext cx="894372" cy="1954913"/>
          </a:xfrm>
          <a:custGeom>
            <a:avLst/>
            <a:gdLst/>
            <a:ahLst/>
            <a:cxnLst/>
            <a:rect l="l" t="t" r="r" b="b"/>
            <a:pathLst>
              <a:path w="894372" h="1954913">
                <a:moveTo>
                  <a:pt x="0" y="0"/>
                </a:moveTo>
                <a:lnTo>
                  <a:pt x="894372" y="0"/>
                </a:lnTo>
                <a:lnTo>
                  <a:pt x="894372" y="1954912"/>
                </a:lnTo>
                <a:lnTo>
                  <a:pt x="0" y="195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532383">
            <a:off x="1699077" y="-1649069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1"/>
                </a:lnTo>
                <a:lnTo>
                  <a:pt x="0" y="296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87079" y="4888749"/>
            <a:ext cx="2273268" cy="2343576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689712" y="3791838"/>
            <a:ext cx="2755753" cy="2177904"/>
          </a:xfrm>
          <a:custGeom>
            <a:avLst/>
            <a:gdLst/>
            <a:ahLst/>
            <a:cxnLst/>
            <a:rect l="l" t="t" r="r" b="b"/>
            <a:pathLst>
              <a:path w="2755753" h="2177904">
                <a:moveTo>
                  <a:pt x="0" y="0"/>
                </a:moveTo>
                <a:lnTo>
                  <a:pt x="2755753" y="0"/>
                </a:lnTo>
                <a:lnTo>
                  <a:pt x="2755753" y="2177904"/>
                </a:lnTo>
                <a:lnTo>
                  <a:pt x="0" y="217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441" t="-5901" r="-236439" b="-422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440128" y="3807756"/>
            <a:ext cx="3770010" cy="2161985"/>
          </a:xfrm>
          <a:custGeom>
            <a:avLst/>
            <a:gdLst/>
            <a:ahLst/>
            <a:cxnLst/>
            <a:rect l="l" t="t" r="r" b="b"/>
            <a:pathLst>
              <a:path w="3770010" h="2161985">
                <a:moveTo>
                  <a:pt x="0" y="0"/>
                </a:moveTo>
                <a:lnTo>
                  <a:pt x="3770010" y="0"/>
                </a:lnTo>
                <a:lnTo>
                  <a:pt x="3770010" y="2161986"/>
                </a:lnTo>
                <a:lnTo>
                  <a:pt x="0" y="2161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324438" y="3807756"/>
            <a:ext cx="3770010" cy="2161985"/>
          </a:xfrm>
          <a:custGeom>
            <a:avLst/>
            <a:gdLst/>
            <a:ahLst/>
            <a:cxnLst/>
            <a:rect l="l" t="t" r="r" b="b"/>
            <a:pathLst>
              <a:path w="3770010" h="2161985">
                <a:moveTo>
                  <a:pt x="0" y="0"/>
                </a:moveTo>
                <a:lnTo>
                  <a:pt x="3770010" y="0"/>
                </a:lnTo>
                <a:lnTo>
                  <a:pt x="3770010" y="2161986"/>
                </a:lnTo>
                <a:lnTo>
                  <a:pt x="0" y="21619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923" r="-3923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432032" y="3292865"/>
            <a:ext cx="4802962" cy="686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3"/>
              </a:lnSpc>
            </a:pPr>
            <a:r>
              <a:rPr lang="en-US" sz="1651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 เข้าร่วมทำบุญขึ้นปีใหม่ของกรมควบคุมโรค </a:t>
            </a:r>
          </a:p>
          <a:p>
            <a:pPr algn="l">
              <a:lnSpc>
                <a:spcPts val="2873"/>
              </a:lnSpc>
            </a:pPr>
            <a:endParaRPr lang="en-US" sz="1651">
              <a:solidFill>
                <a:srgbClr val="684A07"/>
              </a:solidFill>
              <a:latin typeface="Banburi"/>
              <a:ea typeface="Banburi"/>
              <a:cs typeface="Banburi"/>
              <a:sym typeface="Banbu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4563117" y="3791838"/>
            <a:ext cx="2728923" cy="2177904"/>
          </a:xfrm>
          <a:custGeom>
            <a:avLst/>
            <a:gdLst/>
            <a:ahLst/>
            <a:cxnLst/>
            <a:rect l="l" t="t" r="r" b="b"/>
            <a:pathLst>
              <a:path w="2728923" h="2177904">
                <a:moveTo>
                  <a:pt x="0" y="0"/>
                </a:moveTo>
                <a:lnTo>
                  <a:pt x="2728923" y="0"/>
                </a:lnTo>
                <a:lnTo>
                  <a:pt x="2728923" y="2177904"/>
                </a:lnTo>
                <a:lnTo>
                  <a:pt x="0" y="21779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6947" t="-8095" r="-6373" b="-2029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967235" y="6482757"/>
            <a:ext cx="3507751" cy="3042153"/>
          </a:xfrm>
          <a:custGeom>
            <a:avLst/>
            <a:gdLst/>
            <a:ahLst/>
            <a:cxnLst/>
            <a:rect l="l" t="t" r="r" b="b"/>
            <a:pathLst>
              <a:path w="3507751" h="3042153">
                <a:moveTo>
                  <a:pt x="0" y="0"/>
                </a:moveTo>
                <a:lnTo>
                  <a:pt x="3507751" y="0"/>
                </a:lnTo>
                <a:lnTo>
                  <a:pt x="3507751" y="3042154"/>
                </a:lnTo>
                <a:lnTo>
                  <a:pt x="0" y="3042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437" t="-23887" r="-2569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678798" y="6448357"/>
            <a:ext cx="2168338" cy="3106227"/>
          </a:xfrm>
          <a:custGeom>
            <a:avLst/>
            <a:gdLst/>
            <a:ahLst/>
            <a:cxnLst/>
            <a:rect l="l" t="t" r="r" b="b"/>
            <a:pathLst>
              <a:path w="2168338" h="3106227">
                <a:moveTo>
                  <a:pt x="0" y="0"/>
                </a:moveTo>
                <a:lnTo>
                  <a:pt x="2168339" y="0"/>
                </a:lnTo>
                <a:lnTo>
                  <a:pt x="2168339" y="3106227"/>
                </a:lnTo>
                <a:lnTo>
                  <a:pt x="0" y="3106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1505" t="-24389" r="-7838" b="-5304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828877" y="371310"/>
            <a:ext cx="10630246" cy="928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22"/>
              </a:lnSpc>
              <a:spcBef>
                <a:spcPct val="0"/>
              </a:spcBef>
            </a:pPr>
            <a:r>
              <a:rPr lang="en-US" sz="5373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44008" y="1427737"/>
            <a:ext cx="9751015" cy="1416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3353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สนับสนุนกิจกรรมที่เกี่ยวข้องกับการเทิดทูนสถาบันชาติ ศาสนา พระมหากษัตริย์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436431" y="3168525"/>
            <a:ext cx="5987282" cy="32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3"/>
              </a:lnSpc>
            </a:pPr>
            <a:r>
              <a:rPr lang="en-US" sz="1651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เข้าร่วม</a:t>
            </a:r>
            <a:r>
              <a:rPr lang="en-US" sz="1651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  <a:hlinkClick r:id="rId11" tooltip="https://www.ddc.moph.go.th/uploads/ckeditor2/ddce/files/%E0%B9%82%E0%B8%84%E0%B8%A3%E0%B8%87%E0%B8%81%E0%B8%B2%E0%B8%A3%E0%B8%9B%E0%B8%A3%E0%B8%B0%E0%B8%8A%E0%B8%B8%E0%B8%A1%E0%B9%80%E0%B8%8A%E0%B8%B4%E0%B8%87%E0%B8%9B%E0%B8%8F%E0%B8%B4%E0%B8%9A%E0%B8%B1%E0%B8%95%E0%B8%B4%E0%B8%81%E0%B8%B2%E0%B8%A3%E0%B8%9E%E0%B8%B1%E0%B8%92%E0%B8%99%E0%B8%B2%E0%B8%A8%E0%B8%B1%E0%B8%81%E0%B8%A2%E0%B8%A0%E0%B8%B2%E0%B8%9E%E0%B8%9A%E0%B8%B8%E0%B8%84%E0%B8%A5%E0%B8%B2%E0%B8%81%E0%B8%A3%E0%B8%A0%E0%B8%B2%E0%B8%84%E0%B8%A3%E0%B8%B1%E0%B8%90.pdf"/>
              </a:rPr>
              <a:t>โครงการประชุมเชิงปฏิบัติการพัฒนาศักยภาพบุคลากรภาครัฐ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23351" y="6060117"/>
            <a:ext cx="4802962" cy="324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3"/>
              </a:lnSpc>
            </a:pPr>
            <a:r>
              <a:rPr lang="en-US" sz="1651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ร่วมทำบุญในวันลอยกระทง</a:t>
            </a:r>
          </a:p>
        </p:txBody>
      </p:sp>
      <p:sp>
        <p:nvSpPr>
          <p:cNvPr id="27" name="Freeform 27"/>
          <p:cNvSpPr/>
          <p:nvPr/>
        </p:nvSpPr>
        <p:spPr>
          <a:xfrm>
            <a:off x="15840248" y="-416135"/>
            <a:ext cx="2251097" cy="2251097"/>
          </a:xfrm>
          <a:custGeom>
            <a:avLst/>
            <a:gdLst/>
            <a:ahLst/>
            <a:cxnLst/>
            <a:rect l="l" t="t" r="r" b="b"/>
            <a:pathLst>
              <a:path w="2251097" h="2251097">
                <a:moveTo>
                  <a:pt x="0" y="0"/>
                </a:moveTo>
                <a:lnTo>
                  <a:pt x="2251097" y="0"/>
                </a:lnTo>
                <a:lnTo>
                  <a:pt x="2251097" y="2251097"/>
                </a:lnTo>
                <a:lnTo>
                  <a:pt x="0" y="2251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52898" y="1299639"/>
            <a:ext cx="14382205" cy="7687722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700000" flipH="1">
            <a:off x="424852" y="1236270"/>
            <a:ext cx="2211840" cy="2117837"/>
          </a:xfrm>
          <a:custGeom>
            <a:avLst/>
            <a:gdLst/>
            <a:ahLst/>
            <a:cxnLst/>
            <a:rect l="l" t="t" r="r" b="b"/>
            <a:pathLst>
              <a:path w="2211840" h="2117837">
                <a:moveTo>
                  <a:pt x="2211840" y="0"/>
                </a:moveTo>
                <a:lnTo>
                  <a:pt x="0" y="0"/>
                </a:lnTo>
                <a:lnTo>
                  <a:pt x="0" y="2117837"/>
                </a:lnTo>
                <a:lnTo>
                  <a:pt x="2211840" y="2117837"/>
                </a:lnTo>
                <a:lnTo>
                  <a:pt x="221184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38080" y="4938921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643735" flipH="1">
            <a:off x="12052947" y="8860935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8" y="0"/>
                </a:moveTo>
                <a:lnTo>
                  <a:pt x="0" y="0"/>
                </a:lnTo>
                <a:lnTo>
                  <a:pt x="0" y="1844980"/>
                </a:lnTo>
                <a:lnTo>
                  <a:pt x="844078" y="1844980"/>
                </a:lnTo>
                <a:lnTo>
                  <a:pt x="84407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425056" y="6818829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2" y="0"/>
                </a:lnTo>
                <a:lnTo>
                  <a:pt x="5665302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316842">
            <a:off x="12800365" y="8552593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316842">
            <a:off x="17080843" y="7521332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769581" y="4061411"/>
            <a:ext cx="3646721" cy="2909819"/>
          </a:xfrm>
          <a:custGeom>
            <a:avLst/>
            <a:gdLst/>
            <a:ahLst/>
            <a:cxnLst/>
            <a:rect l="l" t="t" r="r" b="b"/>
            <a:pathLst>
              <a:path w="3646721" h="2909819">
                <a:moveTo>
                  <a:pt x="0" y="0"/>
                </a:moveTo>
                <a:lnTo>
                  <a:pt x="3646721" y="0"/>
                </a:lnTo>
                <a:lnTo>
                  <a:pt x="3646721" y="2909818"/>
                </a:lnTo>
                <a:lnTo>
                  <a:pt x="0" y="2909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04246" y="4077413"/>
            <a:ext cx="4371362" cy="2877813"/>
          </a:xfrm>
          <a:custGeom>
            <a:avLst/>
            <a:gdLst/>
            <a:ahLst/>
            <a:cxnLst/>
            <a:rect l="l" t="t" r="r" b="b"/>
            <a:pathLst>
              <a:path w="4371362" h="2877813">
                <a:moveTo>
                  <a:pt x="0" y="0"/>
                </a:moveTo>
                <a:lnTo>
                  <a:pt x="4371361" y="0"/>
                </a:lnTo>
                <a:lnTo>
                  <a:pt x="4371361" y="2877813"/>
                </a:lnTo>
                <a:lnTo>
                  <a:pt x="0" y="2877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166107" y="4077413"/>
            <a:ext cx="4371362" cy="2893816"/>
          </a:xfrm>
          <a:custGeom>
            <a:avLst/>
            <a:gdLst/>
            <a:ahLst/>
            <a:cxnLst/>
            <a:rect l="l" t="t" r="r" b="b"/>
            <a:pathLst>
              <a:path w="4371362" h="2893816">
                <a:moveTo>
                  <a:pt x="0" y="0"/>
                </a:moveTo>
                <a:lnTo>
                  <a:pt x="4371362" y="0"/>
                </a:lnTo>
                <a:lnTo>
                  <a:pt x="4371362" y="2893816"/>
                </a:lnTo>
                <a:lnTo>
                  <a:pt x="0" y="28938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6866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091845" y="2015878"/>
            <a:ext cx="6383141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947909" y="3080773"/>
            <a:ext cx="10790790" cy="52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27"/>
              </a:lnSpc>
            </a:pPr>
            <a:r>
              <a:rPr lang="en-US" sz="26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กองครฉ.เข้าร่วมและเป็นเจ้าภาพในการจัดกิจกรรมทำบุญตักบาตร สวดมนต์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257707" y="-107612"/>
            <a:ext cx="1946760" cy="1946760"/>
          </a:xfrm>
          <a:custGeom>
            <a:avLst/>
            <a:gdLst/>
            <a:ahLst/>
            <a:cxnLst/>
            <a:rect l="l" t="t" r="r" b="b"/>
            <a:pathLst>
              <a:path w="1946760" h="1946760">
                <a:moveTo>
                  <a:pt x="0" y="0"/>
                </a:moveTo>
                <a:lnTo>
                  <a:pt x="1946760" y="0"/>
                </a:lnTo>
                <a:lnTo>
                  <a:pt x="1946760" y="1946760"/>
                </a:lnTo>
                <a:lnTo>
                  <a:pt x="0" y="1946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06005" y="839160"/>
            <a:ext cx="15750544" cy="8419140"/>
            <a:chOff x="0" y="0"/>
            <a:chExt cx="1992378" cy="1064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92378" cy="1064986"/>
            </a:xfrm>
            <a:custGeom>
              <a:avLst/>
              <a:gdLst/>
              <a:ahLst/>
              <a:cxnLst/>
              <a:rect l="l" t="t" r="r" b="b"/>
              <a:pathLst>
                <a:path w="1992378" h="1064986">
                  <a:moveTo>
                    <a:pt x="1912960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985568"/>
                  </a:lnTo>
                  <a:cubicBezTo>
                    <a:pt x="43699" y="985568"/>
                    <a:pt x="79418" y="1020907"/>
                    <a:pt x="79418" y="1064986"/>
                  </a:cubicBezTo>
                  <a:lnTo>
                    <a:pt x="1912960" y="1064986"/>
                  </a:lnTo>
                  <a:cubicBezTo>
                    <a:pt x="1912960" y="1021287"/>
                    <a:pt x="1948299" y="985568"/>
                    <a:pt x="1992378" y="985568"/>
                  </a:cubicBezTo>
                  <a:lnTo>
                    <a:pt x="1992378" y="79418"/>
                  </a:lnTo>
                  <a:cubicBezTo>
                    <a:pt x="1948679" y="79418"/>
                    <a:pt x="1912960" y="44079"/>
                    <a:pt x="191296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BE4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5400000"/>
            </a:gradFill>
            <a:ln w="123825" cap="sq">
              <a:gradFill>
                <a:gsLst>
                  <a:gs pos="0">
                    <a:srgbClr val="FEF6AA">
                      <a:alpha val="100000"/>
                    </a:srgbClr>
                  </a:gs>
                  <a:gs pos="100000">
                    <a:srgbClr val="FCB82E">
                      <a:alpha val="10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38100" y="0"/>
              <a:ext cx="1916178" cy="1026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69283" flipH="1">
            <a:off x="1028700" y="2250572"/>
            <a:ext cx="1537906" cy="4114800"/>
          </a:xfrm>
          <a:custGeom>
            <a:avLst/>
            <a:gdLst/>
            <a:ahLst/>
            <a:cxnLst/>
            <a:rect l="l" t="t" r="r" b="b"/>
            <a:pathLst>
              <a:path w="1537906" h="4114800">
                <a:moveTo>
                  <a:pt x="1537906" y="0"/>
                </a:moveTo>
                <a:lnTo>
                  <a:pt x="0" y="0"/>
                </a:lnTo>
                <a:lnTo>
                  <a:pt x="0" y="4114800"/>
                </a:lnTo>
                <a:lnTo>
                  <a:pt x="1537906" y="4114800"/>
                </a:lnTo>
                <a:lnTo>
                  <a:pt x="153790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09131">
            <a:off x="271910" y="5148455"/>
            <a:ext cx="3068190" cy="3357801"/>
          </a:xfrm>
          <a:custGeom>
            <a:avLst/>
            <a:gdLst/>
            <a:ahLst/>
            <a:cxnLst/>
            <a:rect l="l" t="t" r="r" b="b"/>
            <a:pathLst>
              <a:path w="3068190" h="3357801">
                <a:moveTo>
                  <a:pt x="0" y="0"/>
                </a:moveTo>
                <a:lnTo>
                  <a:pt x="3068190" y="0"/>
                </a:lnTo>
                <a:lnTo>
                  <a:pt x="3068190" y="3357800"/>
                </a:lnTo>
                <a:lnTo>
                  <a:pt x="0" y="3357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31377" y="7043166"/>
            <a:ext cx="3702571" cy="2531633"/>
          </a:xfrm>
          <a:custGeom>
            <a:avLst/>
            <a:gdLst/>
            <a:ahLst/>
            <a:cxnLst/>
            <a:rect l="l" t="t" r="r" b="b"/>
            <a:pathLst>
              <a:path w="3702571" h="2531633">
                <a:moveTo>
                  <a:pt x="3702571" y="0"/>
                </a:moveTo>
                <a:lnTo>
                  <a:pt x="0" y="0"/>
                </a:lnTo>
                <a:lnTo>
                  <a:pt x="0" y="2531633"/>
                </a:lnTo>
                <a:lnTo>
                  <a:pt x="3702571" y="2531633"/>
                </a:lnTo>
                <a:lnTo>
                  <a:pt x="37025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86049">
            <a:off x="1444703" y="6426847"/>
            <a:ext cx="1483599" cy="1725116"/>
          </a:xfrm>
          <a:custGeom>
            <a:avLst/>
            <a:gdLst/>
            <a:ahLst/>
            <a:cxnLst/>
            <a:rect l="l" t="t" r="r" b="b"/>
            <a:pathLst>
              <a:path w="1483599" h="1725116">
                <a:moveTo>
                  <a:pt x="0" y="0"/>
                </a:moveTo>
                <a:lnTo>
                  <a:pt x="1483599" y="0"/>
                </a:lnTo>
                <a:lnTo>
                  <a:pt x="1483599" y="1725116"/>
                </a:lnTo>
                <a:lnTo>
                  <a:pt x="0" y="1725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55226" y="7731680"/>
            <a:ext cx="2061231" cy="2771403"/>
          </a:xfrm>
          <a:custGeom>
            <a:avLst/>
            <a:gdLst/>
            <a:ahLst/>
            <a:cxnLst/>
            <a:rect l="l" t="t" r="r" b="b"/>
            <a:pathLst>
              <a:path w="2061231" h="2771403">
                <a:moveTo>
                  <a:pt x="0" y="0"/>
                </a:moveTo>
                <a:lnTo>
                  <a:pt x="2061231" y="0"/>
                </a:lnTo>
                <a:lnTo>
                  <a:pt x="2061231" y="2771403"/>
                </a:lnTo>
                <a:lnTo>
                  <a:pt x="0" y="277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72437" y="8190579"/>
            <a:ext cx="5649880" cy="1384221"/>
          </a:xfrm>
          <a:custGeom>
            <a:avLst/>
            <a:gdLst/>
            <a:ahLst/>
            <a:cxnLst/>
            <a:rect l="l" t="t" r="r" b="b"/>
            <a:pathLst>
              <a:path w="5649880" h="1384221">
                <a:moveTo>
                  <a:pt x="0" y="0"/>
                </a:moveTo>
                <a:lnTo>
                  <a:pt x="5649879" y="0"/>
                </a:lnTo>
                <a:lnTo>
                  <a:pt x="5649879" y="1384220"/>
                </a:lnTo>
                <a:lnTo>
                  <a:pt x="0" y="1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633160">
            <a:off x="15178535" y="7631229"/>
            <a:ext cx="2313135" cy="2214826"/>
          </a:xfrm>
          <a:custGeom>
            <a:avLst/>
            <a:gdLst/>
            <a:ahLst/>
            <a:cxnLst/>
            <a:rect l="l" t="t" r="r" b="b"/>
            <a:pathLst>
              <a:path w="2313135" h="2214826">
                <a:moveTo>
                  <a:pt x="0" y="0"/>
                </a:moveTo>
                <a:lnTo>
                  <a:pt x="2313135" y="0"/>
                </a:lnTo>
                <a:lnTo>
                  <a:pt x="2313135" y="2214826"/>
                </a:lnTo>
                <a:lnTo>
                  <a:pt x="0" y="22148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446895" y="2462742"/>
            <a:ext cx="4459543" cy="6558151"/>
          </a:xfrm>
          <a:custGeom>
            <a:avLst/>
            <a:gdLst/>
            <a:ahLst/>
            <a:cxnLst/>
            <a:rect l="l" t="t" r="r" b="b"/>
            <a:pathLst>
              <a:path w="4459543" h="6558151">
                <a:moveTo>
                  <a:pt x="0" y="0"/>
                </a:moveTo>
                <a:lnTo>
                  <a:pt x="4459543" y="0"/>
                </a:lnTo>
                <a:lnTo>
                  <a:pt x="4459543" y="6558151"/>
                </a:lnTo>
                <a:lnTo>
                  <a:pt x="0" y="65581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315251">
            <a:off x="2929455" y="7974748"/>
            <a:ext cx="1034880" cy="2262033"/>
          </a:xfrm>
          <a:custGeom>
            <a:avLst/>
            <a:gdLst/>
            <a:ahLst/>
            <a:cxnLst/>
            <a:rect l="l" t="t" r="r" b="b"/>
            <a:pathLst>
              <a:path w="1034880" h="2262033">
                <a:moveTo>
                  <a:pt x="0" y="0"/>
                </a:moveTo>
                <a:lnTo>
                  <a:pt x="1034881" y="0"/>
                </a:lnTo>
                <a:lnTo>
                  <a:pt x="1034881" y="2262033"/>
                </a:lnTo>
                <a:lnTo>
                  <a:pt x="0" y="22620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46895" y="1436455"/>
            <a:ext cx="11925741" cy="1026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รายงานผลการดำเนินงานตามแผนปฏิบัติการส่งเสริมคุณะรรมของกองครฉ. </a:t>
            </a:r>
          </a:p>
          <a:p>
            <a:pPr marL="0" lvl="0" indent="0"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ประจำปีงบประมาณ พ.ศ 2568 และสรุปผลสำเร็จ </a:t>
            </a:r>
          </a:p>
        </p:txBody>
      </p:sp>
      <p:sp>
        <p:nvSpPr>
          <p:cNvPr id="15" name="Freeform 15"/>
          <p:cNvSpPr/>
          <p:nvPr/>
        </p:nvSpPr>
        <p:spPr>
          <a:xfrm rot="-2090275" flipH="1">
            <a:off x="2256430" y="2088801"/>
            <a:ext cx="1277606" cy="1223308"/>
          </a:xfrm>
          <a:custGeom>
            <a:avLst/>
            <a:gdLst/>
            <a:ahLst/>
            <a:cxnLst/>
            <a:rect l="l" t="t" r="r" b="b"/>
            <a:pathLst>
              <a:path w="1277606" h="1223308">
                <a:moveTo>
                  <a:pt x="1277606" y="0"/>
                </a:moveTo>
                <a:lnTo>
                  <a:pt x="0" y="0"/>
                </a:lnTo>
                <a:lnTo>
                  <a:pt x="0" y="1223307"/>
                </a:lnTo>
                <a:lnTo>
                  <a:pt x="1277606" y="1223307"/>
                </a:lnTo>
                <a:lnTo>
                  <a:pt x="127760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25513" y="3490807"/>
            <a:ext cx="4085509" cy="4240873"/>
          </a:xfrm>
          <a:custGeom>
            <a:avLst/>
            <a:gdLst/>
            <a:ahLst/>
            <a:cxnLst/>
            <a:rect l="l" t="t" r="r" b="b"/>
            <a:pathLst>
              <a:path w="4085509" h="4240873">
                <a:moveTo>
                  <a:pt x="0" y="0"/>
                </a:moveTo>
                <a:lnTo>
                  <a:pt x="4085510" y="0"/>
                </a:lnTo>
                <a:lnTo>
                  <a:pt x="4085510" y="4240873"/>
                </a:lnTo>
                <a:lnTo>
                  <a:pt x="0" y="4240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39" r="-1439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892436" y="3897929"/>
            <a:ext cx="3326921" cy="3326921"/>
          </a:xfrm>
          <a:custGeom>
            <a:avLst/>
            <a:gdLst/>
            <a:ahLst/>
            <a:cxnLst/>
            <a:rect l="l" t="t" r="r" b="b"/>
            <a:pathLst>
              <a:path w="3326921" h="3326921">
                <a:moveTo>
                  <a:pt x="0" y="0"/>
                </a:moveTo>
                <a:lnTo>
                  <a:pt x="3326921" y="0"/>
                </a:lnTo>
                <a:lnTo>
                  <a:pt x="3326921" y="3326921"/>
                </a:lnTo>
                <a:lnTo>
                  <a:pt x="0" y="3326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056689" y="952500"/>
            <a:ext cx="6706154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8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81682" y="-281627"/>
            <a:ext cx="2115133" cy="2115133"/>
          </a:xfrm>
          <a:custGeom>
            <a:avLst/>
            <a:gdLst/>
            <a:ahLst/>
            <a:cxnLst/>
            <a:rect l="l" t="t" r="r" b="b"/>
            <a:pathLst>
              <a:path w="2115133" h="2115133">
                <a:moveTo>
                  <a:pt x="0" y="0"/>
                </a:moveTo>
                <a:lnTo>
                  <a:pt x="2115133" y="0"/>
                </a:lnTo>
                <a:lnTo>
                  <a:pt x="2115133" y="2115133"/>
                </a:lnTo>
                <a:lnTo>
                  <a:pt x="0" y="2115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BE4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59300" y="4866016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0" y="0"/>
                </a:moveTo>
                <a:lnTo>
                  <a:pt x="1095618" y="0"/>
                </a:lnTo>
                <a:lnTo>
                  <a:pt x="1095618" y="2394792"/>
                </a:lnTo>
                <a:lnTo>
                  <a:pt x="0" y="239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346275" y="6745924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0"/>
                </a:moveTo>
                <a:lnTo>
                  <a:pt x="5665303" y="0"/>
                </a:lnTo>
                <a:lnTo>
                  <a:pt x="5665303" y="5268731"/>
                </a:lnTo>
                <a:lnTo>
                  <a:pt x="0" y="526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316842">
            <a:off x="18002063" y="744842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453381" flipH="1">
            <a:off x="-391080" y="2900627"/>
            <a:ext cx="1095618" cy="2394792"/>
          </a:xfrm>
          <a:custGeom>
            <a:avLst/>
            <a:gdLst/>
            <a:ahLst/>
            <a:cxnLst/>
            <a:rect l="l" t="t" r="r" b="b"/>
            <a:pathLst>
              <a:path w="1095618" h="2394792">
                <a:moveTo>
                  <a:pt x="1095618" y="0"/>
                </a:moveTo>
                <a:lnTo>
                  <a:pt x="0" y="0"/>
                </a:lnTo>
                <a:lnTo>
                  <a:pt x="0" y="2394792"/>
                </a:lnTo>
                <a:lnTo>
                  <a:pt x="1095618" y="2394792"/>
                </a:lnTo>
                <a:lnTo>
                  <a:pt x="109561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534422">
            <a:off x="-433653" y="1807277"/>
            <a:ext cx="1542890" cy="2074474"/>
          </a:xfrm>
          <a:custGeom>
            <a:avLst/>
            <a:gdLst/>
            <a:ahLst/>
            <a:cxnLst/>
            <a:rect l="l" t="t" r="r" b="b"/>
            <a:pathLst>
              <a:path w="1542890" h="2074474">
                <a:moveTo>
                  <a:pt x="0" y="0"/>
                </a:moveTo>
                <a:lnTo>
                  <a:pt x="1542890" y="0"/>
                </a:lnTo>
                <a:lnTo>
                  <a:pt x="1542890" y="2074474"/>
                </a:lnTo>
                <a:lnTo>
                  <a:pt x="0" y="2074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654526">
            <a:off x="3879285" y="-268042"/>
            <a:ext cx="894372" cy="1954913"/>
          </a:xfrm>
          <a:custGeom>
            <a:avLst/>
            <a:gdLst/>
            <a:ahLst/>
            <a:cxnLst/>
            <a:rect l="l" t="t" r="r" b="b"/>
            <a:pathLst>
              <a:path w="894372" h="1954913">
                <a:moveTo>
                  <a:pt x="0" y="0"/>
                </a:moveTo>
                <a:lnTo>
                  <a:pt x="894372" y="0"/>
                </a:lnTo>
                <a:lnTo>
                  <a:pt x="894372" y="1954912"/>
                </a:lnTo>
                <a:lnTo>
                  <a:pt x="0" y="19549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532383">
            <a:off x="1699077" y="-1649069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6" y="0"/>
                </a:lnTo>
                <a:lnTo>
                  <a:pt x="2206736" y="2967041"/>
                </a:lnTo>
                <a:lnTo>
                  <a:pt x="0" y="29670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02445" y="1879842"/>
            <a:ext cx="5918117" cy="7937996"/>
          </a:xfrm>
          <a:custGeom>
            <a:avLst/>
            <a:gdLst/>
            <a:ahLst/>
            <a:cxnLst/>
            <a:rect l="l" t="t" r="r" b="b"/>
            <a:pathLst>
              <a:path w="5918117" h="7937996">
                <a:moveTo>
                  <a:pt x="0" y="0"/>
                </a:moveTo>
                <a:lnTo>
                  <a:pt x="5918116" y="0"/>
                </a:lnTo>
                <a:lnTo>
                  <a:pt x="5918116" y="7937995"/>
                </a:lnTo>
                <a:lnTo>
                  <a:pt x="0" y="79379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73867" flipV="1">
            <a:off x="-2036724" y="-1135552"/>
            <a:ext cx="5665302" cy="5268731"/>
          </a:xfrm>
          <a:custGeom>
            <a:avLst/>
            <a:gdLst/>
            <a:ahLst/>
            <a:cxnLst/>
            <a:rect l="l" t="t" r="r" b="b"/>
            <a:pathLst>
              <a:path w="5665302" h="5268731">
                <a:moveTo>
                  <a:pt x="0" y="5268732"/>
                </a:moveTo>
                <a:lnTo>
                  <a:pt x="5665303" y="5268732"/>
                </a:lnTo>
                <a:lnTo>
                  <a:pt x="5665303" y="0"/>
                </a:lnTo>
                <a:lnTo>
                  <a:pt x="0" y="0"/>
                </a:lnTo>
                <a:lnTo>
                  <a:pt x="0" y="526873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870167" y="1848497"/>
            <a:ext cx="5784402" cy="7969340"/>
          </a:xfrm>
          <a:custGeom>
            <a:avLst/>
            <a:gdLst/>
            <a:ahLst/>
            <a:cxnLst/>
            <a:rect l="l" t="t" r="r" b="b"/>
            <a:pathLst>
              <a:path w="5784402" h="7969340">
                <a:moveTo>
                  <a:pt x="0" y="0"/>
                </a:moveTo>
                <a:lnTo>
                  <a:pt x="5784402" y="0"/>
                </a:lnTo>
                <a:lnTo>
                  <a:pt x="5784402" y="7969340"/>
                </a:lnTo>
                <a:lnTo>
                  <a:pt x="0" y="79693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643735" flipH="1">
            <a:off x="13478917" y="8878182"/>
            <a:ext cx="844078" cy="1844980"/>
          </a:xfrm>
          <a:custGeom>
            <a:avLst/>
            <a:gdLst/>
            <a:ahLst/>
            <a:cxnLst/>
            <a:rect l="l" t="t" r="r" b="b"/>
            <a:pathLst>
              <a:path w="844078" h="1844980">
                <a:moveTo>
                  <a:pt x="844079" y="0"/>
                </a:moveTo>
                <a:lnTo>
                  <a:pt x="0" y="0"/>
                </a:lnTo>
                <a:lnTo>
                  <a:pt x="0" y="1844980"/>
                </a:lnTo>
                <a:lnTo>
                  <a:pt x="844079" y="1844980"/>
                </a:lnTo>
                <a:lnTo>
                  <a:pt x="84407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316842">
            <a:off x="14645401" y="8334317"/>
            <a:ext cx="2206736" cy="2967040"/>
          </a:xfrm>
          <a:custGeom>
            <a:avLst/>
            <a:gdLst/>
            <a:ahLst/>
            <a:cxnLst/>
            <a:rect l="l" t="t" r="r" b="b"/>
            <a:pathLst>
              <a:path w="2206736" h="2967040">
                <a:moveTo>
                  <a:pt x="0" y="0"/>
                </a:moveTo>
                <a:lnTo>
                  <a:pt x="2206737" y="0"/>
                </a:lnTo>
                <a:lnTo>
                  <a:pt x="2206737" y="2967040"/>
                </a:lnTo>
                <a:lnTo>
                  <a:pt x="0" y="2967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905975" y="406730"/>
            <a:ext cx="8490231" cy="94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2"/>
              </a:lnSpc>
            </a:pPr>
            <a:r>
              <a:rPr lang="en-US" sz="5587" b="1">
                <a:solidFill>
                  <a:srgbClr val="F2554A"/>
                </a:solidFill>
                <a:latin typeface="Banburi Medium"/>
                <a:ea typeface="Banburi Medium"/>
                <a:cs typeface="Banburi Medium"/>
                <a:sym typeface="Banburi Medium"/>
              </a:rPr>
              <a:t>กิจกรรมที่ 9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62226" y="1251656"/>
            <a:ext cx="11925741" cy="49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63"/>
              </a:lnSpc>
            </a:pPr>
            <a:r>
              <a:rPr lang="en-US" sz="2599">
                <a:solidFill>
                  <a:srgbClr val="684A07"/>
                </a:solidFill>
                <a:latin typeface="Banburi"/>
                <a:ea typeface="Banburi"/>
                <a:cs typeface="Banburi"/>
                <a:sym typeface="Banburi"/>
              </a:rPr>
              <a:t>จัดกิจกรรมสนับสนุนบุคลากรในหน่วยงานต่างๆที่เปิดรับบริจาค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748770" y="-432579"/>
            <a:ext cx="2312421" cy="2312421"/>
          </a:xfrm>
          <a:custGeom>
            <a:avLst/>
            <a:gdLst/>
            <a:ahLst/>
            <a:cxnLst/>
            <a:rect l="l" t="t" r="r" b="b"/>
            <a:pathLst>
              <a:path w="2312421" h="2312421">
                <a:moveTo>
                  <a:pt x="0" y="0"/>
                </a:moveTo>
                <a:lnTo>
                  <a:pt x="2312421" y="0"/>
                </a:lnTo>
                <a:lnTo>
                  <a:pt x="2312421" y="2312421"/>
                </a:lnTo>
                <a:lnTo>
                  <a:pt x="0" y="23124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</Words>
  <Application>Microsoft Office PowerPoint</Application>
  <PresentationFormat>กำหนดเอง</PresentationFormat>
  <Paragraphs>78</Paragraphs>
  <Slides>18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18</vt:i4>
      </vt:variant>
    </vt:vector>
  </HeadingPairs>
  <TitlesOfParts>
    <vt:vector size="23" baseType="lpstr">
      <vt:lpstr>Banburi Medium</vt:lpstr>
      <vt:lpstr>Calibri</vt:lpstr>
      <vt:lpstr>Banburi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ของการดำเนินงานตามแผนปฏิบัติการส่งเสริมคุณธรรมของหน่วยงาน</dc:title>
  <cp:lastModifiedBy>pheplan pheplan</cp:lastModifiedBy>
  <cp:revision>2</cp:revision>
  <dcterms:created xsi:type="dcterms:W3CDTF">2006-08-16T00:00:00Z</dcterms:created>
  <dcterms:modified xsi:type="dcterms:W3CDTF">2025-06-27T08:15:02Z</dcterms:modified>
  <dc:identifier>DAGrhP8eCJo</dc:identifier>
</cp:coreProperties>
</file>